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4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20" r:id="rId44"/>
    <p:sldId id="258" r:id="rId45"/>
    <p:sldId id="321" r:id="rId46"/>
    <p:sldId id="322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7" r:id="rId60"/>
    <p:sldId id="338" r:id="rId61"/>
    <p:sldId id="277" r:id="rId62"/>
    <p:sldId id="339" r:id="rId63"/>
    <p:sldId id="340" r:id="rId64"/>
    <p:sldId id="341" r:id="rId65"/>
    <p:sldId id="342" r:id="rId66"/>
    <p:sldId id="343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29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  <p:sldId id="390" r:id="rId107"/>
    <p:sldId id="392" r:id="rId108"/>
    <p:sldId id="405" r:id="rId109"/>
    <p:sldId id="406" r:id="rId110"/>
    <p:sldId id="407" r:id="rId111"/>
    <p:sldId id="408" r:id="rId112"/>
    <p:sldId id="409" r:id="rId113"/>
    <p:sldId id="410" r:id="rId114"/>
    <p:sldId id="412" r:id="rId115"/>
    <p:sldId id="413" r:id="rId116"/>
    <p:sldId id="414" r:id="rId117"/>
    <p:sldId id="415" r:id="rId118"/>
    <p:sldId id="416" r:id="rId119"/>
    <p:sldId id="417" r:id="rId120"/>
    <p:sldId id="418" r:id="rId121"/>
    <p:sldId id="419" r:id="rId122"/>
    <p:sldId id="420" r:id="rId123"/>
    <p:sldId id="421" r:id="rId124"/>
    <p:sldId id="423" r:id="rId125"/>
    <p:sldId id="433" r:id="rId126"/>
    <p:sldId id="422" r:id="rId127"/>
    <p:sldId id="424" r:id="rId128"/>
    <p:sldId id="425" r:id="rId129"/>
    <p:sldId id="426" r:id="rId130"/>
    <p:sldId id="427" r:id="rId131"/>
    <p:sldId id="434" r:id="rId132"/>
    <p:sldId id="428" r:id="rId133"/>
    <p:sldId id="429" r:id="rId134"/>
    <p:sldId id="430" r:id="rId135"/>
    <p:sldId id="431" r:id="rId136"/>
    <p:sldId id="432" r:id="rId137"/>
    <p:sldId id="435" r:id="rId138"/>
    <p:sldId id="436" r:id="rId139"/>
    <p:sldId id="437" r:id="rId140"/>
    <p:sldId id="438" r:id="rId141"/>
    <p:sldId id="441" r:id="rId142"/>
    <p:sldId id="439" r:id="rId1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45"/>
      <p:bold r:id="rId146"/>
      <p:italic r:id="rId147"/>
      <p:boldItalic r:id="rId148"/>
    </p:embeddedFont>
    <p:embeddedFont>
      <p:font typeface="Inconsolata" pitchFamily="1" charset="0"/>
      <p:regular r:id="rId149"/>
      <p:bold r:id="rId150"/>
    </p:embeddedFont>
    <p:embeddedFont>
      <p:font typeface="Inconsolata Light" pitchFamily="1" charset="0"/>
      <p:regular r:id="rId151"/>
      <p:bold r:id="rId152"/>
    </p:embeddedFont>
    <p:embeddedFont>
      <p:font typeface="Inconsolata Medium" pitchFamily="1" charset="0"/>
      <p:regular r:id="rId153"/>
    </p:embeddedFont>
    <p:embeddedFont>
      <p:font typeface="Roboto" panose="02000000000000000000" pitchFamily="2" charset="0"/>
      <p:regular r:id="rId154"/>
      <p:bold r:id="rId155"/>
      <p:italic r:id="rId156"/>
      <p:boldItalic r:id="rId157"/>
    </p:embeddedFont>
    <p:embeddedFont>
      <p:font typeface="Roboto Light" panose="02000000000000000000" pitchFamily="2" charset="0"/>
      <p:regular r:id="rId158"/>
      <p:bold r:id="rId159"/>
      <p:italic r:id="rId160"/>
      <p:boldItalic r:id="rId161"/>
    </p:embeddedFont>
    <p:embeddedFont>
      <p:font typeface="Roboto Medium" panose="02000000000000000000" pitchFamily="2" charset="0"/>
      <p:regular r:id="rId162"/>
      <p:bold r:id="rId163"/>
      <p:italic r:id="rId164"/>
      <p:boldItalic r:id="rId165"/>
    </p:embeddedFont>
    <p:embeddedFont>
      <p:font typeface="Roboto Mono" panose="00000009000000000000" pitchFamily="49" charset="0"/>
      <p:regular r:id="rId166"/>
      <p:bold r:id="rId167"/>
      <p:italic r:id="rId168"/>
      <p:boldItalic r:id="rId169"/>
    </p:embeddedFont>
    <p:embeddedFont>
      <p:font typeface="Times" panose="02020603050405020304" pitchFamily="18" charset="0"/>
      <p:regular r:id="rId170"/>
      <p:bold r:id="rId171"/>
      <p:italic r:id="rId172"/>
      <p:boldItalic r:id="rId1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5.fntdata"/><Relationship Id="rId170" Type="http://schemas.openxmlformats.org/officeDocument/2006/relationships/font" Target="fonts/font2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6.fntdata"/><Relationship Id="rId171" Type="http://schemas.openxmlformats.org/officeDocument/2006/relationships/font" Target="fonts/font2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7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7.fntdata"/><Relationship Id="rId156" Type="http://schemas.openxmlformats.org/officeDocument/2006/relationships/font" Target="fonts/font12.fntdata"/><Relationship Id="rId177" Type="http://schemas.openxmlformats.org/officeDocument/2006/relationships/tableStyles" Target="tableStyles.xml"/><Relationship Id="rId172" Type="http://schemas.openxmlformats.org/officeDocument/2006/relationships/font" Target="fonts/font2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167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3.fntdata"/><Relationship Id="rId178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8.fntdata"/><Relationship Id="rId173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3.fntdata"/><Relationship Id="rId16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9.fntdata"/><Relationship Id="rId174" Type="http://schemas.openxmlformats.org/officeDocument/2006/relationships/presProps" Target="presProps.xml"/><Relationship Id="rId179" Type="http://schemas.openxmlformats.org/officeDocument/2006/relationships/customXml" Target="../customXml/item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4.fntdata"/><Relationship Id="rId164" Type="http://schemas.openxmlformats.org/officeDocument/2006/relationships/font" Target="fonts/font20.fntdata"/><Relationship Id="rId169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customXml" Target="../customXml/item3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0.fntdata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165" Type="http://schemas.openxmlformats.org/officeDocument/2006/relationships/font" Target="fonts/font2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1.fntdata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1.fntdata"/><Relationship Id="rId166" Type="http://schemas.openxmlformats.org/officeDocument/2006/relationships/font" Target="fonts/font2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ae4121a16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ae4121a16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08387d8c1_1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08387d8c1_1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68321be8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68321be8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1edfa7c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1edfa7c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0c095fc6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0c095fc6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0c095fc6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0c095fc6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0c095fc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0c095fc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b1edfa7c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b1edfa7c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b1edfa7c4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b1edfa7c4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b1edfa7c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b1edfa7c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71e79ba4e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71e79ba4e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71e79ba4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71e79ba4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d65072fe1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d65072fe1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71e79ba4e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771e79ba4e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771e79ba4e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771e79ba4e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71e79ba4e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771e79ba4e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771e79ba4e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771e79ba4e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771e79ba4e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771e79ba4e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771e79ba4e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771e79ba4e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771e79ba4e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771e79ba4e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771e79ba4e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771e79ba4e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b1edfa7c4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7b1edfa7c4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71e79ba4e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71e79ba4e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d65072fe1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d65072fe1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771e79ba4e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771e79ba4e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771e79ba4e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771e79ba4e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771e79ba4e_0_2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771e79ba4e_0_2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771e79ba4e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771e79ba4e_0_2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ff184b7f5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ff184b7f5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771e79ba4e_0_2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771e79ba4e_0_2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ff184b7f5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ff184b7f5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5ff184b7f5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5ff184b7f5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ff184b7f5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ff184b7f5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0dd38537af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0dd38537af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d65072fe1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d65072fe1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771e79ba4e_0_2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771e79ba4e_0_2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771e79ba4e_0_2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771e79ba4e_0_2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0dd38537af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0dd38537af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0dd38537af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0dd38537af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0dd38537af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0dd38537af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1eab55d8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1eab55d8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d1eab55d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d1eab55d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1eab55d8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1eab55d8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1eab55d8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1eab55d8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d65072fe1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d65072fe1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d65072fe1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d65072fe1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d65072fe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d65072fe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1eab55d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d1eab55d8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7fd8c0bc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77fd8c0bc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7fd8c0b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7fd8c0bc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d1eab55d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d1eab55d8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3d65072fe1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3d65072fe1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1eab55d8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1eab55d8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3d65072fe1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3d65072fe1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3d65072fe1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3d65072fe1_0_1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3d65072fe1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3d65072fe1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3d65072fe1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3d65072fe1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45cc5ce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45cc5ce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3d65072fe1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3d65072fe1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d65072fe1_0_2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3d65072fe1_0_2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1eab55d8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1eab55d8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05845013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05845013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1eab55d8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1eab55d83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d65072fe1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3d65072fe1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d65072fe1_0_2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3d65072fe1_0_2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3d65072fe1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3d65072fe1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3d65072fe1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3d65072fe1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3d65072fe1_0_2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3d65072fe1_0_2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1eab55d8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1eab55d8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3d65072fe1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3d65072fe1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3d65072fe1_0_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3d65072fe1_0_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3d65072fe1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3d65072fe1_0_2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b55ee0d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0b55ee0d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6225f1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6225f1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0ad67a20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0ad67a20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6225f1be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6225f1be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0ad67a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0ad67a2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0ad67a2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0ad67a2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0ad67a2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0ad67a2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45cc5ce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45cc5ce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Slightly formalized in wording, but still mostly the same: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 Question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World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0ad67a2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0ad67a20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0ad67a20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0ad67a20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0ad67a20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0ad67a20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0ad67a20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0ad67a20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0ad67a20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0ad67a2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0ad67a2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0ad67a2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0ad67a20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0ad67a2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0ad67a20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0ad67a20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0ad67a20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0ad67a20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6225f1be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6225f1be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45cc5ce9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45cc5ce9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6225f1be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6225f1be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6225f1be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6225f1be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6225f1be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6225f1be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6225f1be3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6225f1be3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6225f1be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6225f1be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ee318e2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3ee318e2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6225f1be3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6225f1be3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6225f1be3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6225f1be3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6225f1be3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6225f1be3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6225f1be3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6225f1be3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d65072fe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d65072fe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6225f1be3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6225f1be3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6225f1be3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6225f1be3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6225f1be3_0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6225f1be3_0_1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6225f1be3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76225f1be3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6225f1be3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6225f1be3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6225f1be3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6225f1be3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76225f1be3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76225f1be3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6225f1be3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6225f1be3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6225f1be3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76225f1be3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76225f1be3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76225f1be3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d65072fe1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d65072fe1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6225f1be3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6225f1be3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6225f1be3_0_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76225f1be3_0_2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6225f1be3_0_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6225f1be3_0_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6225f1be3_0_2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6225f1be3_0_2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6225f1be3_0_2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76225f1be3_0_2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76225f1be3_0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76225f1be3_0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6225f1be3_0_2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76225f1be3_0_2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6225f1be3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6225f1be3_0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dd38537af_0_2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dd38537af_0_2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77ed0f02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77ed0f02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d65072fe1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d65072fe1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dd38537af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dd38537af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dd38537af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dd38537af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77ed0f02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77ed0f02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0b55ee0d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0b55ee0d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71e79b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71e79b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0c095fc63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0c095fc63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68321be8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68321be8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68321be8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68321be8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68321be8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68321be8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68321be8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68321be8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72" name="Google Shape;72;p12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1">
  <p:cSld name="TITLE_AND_BODY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95431" y="402210"/>
            <a:ext cx="83781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SECTION_TITLE_AND_DESCRIPTION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SECTION_TITLE_AND_DESCRIPTION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left">
  <p:cSld name="SECTION_TITLE_AND_DESCRIPTION_2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4667431" y="402210"/>
            <a:ext cx="37977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95431" y="402210"/>
            <a:ext cx="8378100" cy="189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95431" y="402210"/>
            <a:ext cx="8369700" cy="24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573188" y="624800"/>
            <a:ext cx="627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3334675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472450" y="0"/>
            <a:ext cx="627300" cy="6248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lao.ca.gov/LAOEconTax/Article/Detail/691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groupby.html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8.org/datascience/_autosummary/datascience.tables.Table.join.html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8.org/datascience/table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8.org/su23/reference/#array-functions-and-methods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index.htm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100.org/fa23/resources/assets/lectures/lec02/data8_translation_example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Pandas, Part I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Introduction to 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 sz="1800">
                <a:solidFill>
                  <a:srgbClr val="666666"/>
                </a:solidFill>
              </a:rPr>
              <a:t> syntax, operators, and functions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311700" y="3854350"/>
            <a:ext cx="8520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Data 100/Data 200, Fall 2024 @ UC Berkeley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Narges Norouzi and Joseph E. Gonzalez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45775" y="1825900"/>
            <a:ext cx="1150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2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r="35625"/>
          <a:stretch/>
        </p:blipFill>
        <p:spPr>
          <a:xfrm>
            <a:off x="442200" y="1162438"/>
            <a:ext cx="4401875" cy="28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4895100" y="3527336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Primary notebook for lecture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4895100" y="2409974"/>
            <a:ext cx="33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 used in this lecture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4895100" y="2917136"/>
            <a:ext cx="402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Unofficial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datascience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-&gt;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translations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25" y="1930250"/>
            <a:ext cx="7773951" cy="25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1369775" y="600250"/>
            <a:ext cx="62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(aggregation_function)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49100" y="1070000"/>
            <a:ext cx="827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babynames[[</a:t>
            </a:r>
            <a:r>
              <a:rPr lang="en" sz="15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]].</a:t>
            </a:r>
            <a:r>
              <a:rPr lang="en" sz="15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(sum) </a:t>
            </a:r>
            <a:r>
              <a:rPr lang="en" sz="15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computes the total number of babies born in each year.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Functions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goes inside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 )</a:t>
            </a:r>
            <a:r>
              <a:rPr lang="en"/>
              <a:t>?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Any function that aggregates several values into one summary value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Common examples: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1605225" y="1896000"/>
            <a:ext cx="5925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(sum)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(np.sum)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("sum")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(max)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(np.max)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("max")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(min)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(np.min)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("min")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(np.mean)     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("mean")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("first")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("last")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1232150" y="1399100"/>
            <a:ext cx="177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In-Built Python Functions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534750" y="1399100"/>
            <a:ext cx="127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Functions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5538700" y="1399100"/>
            <a:ext cx="139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In-Built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functions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107050" y="3357400"/>
            <a:ext cx="858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Some commonly-used aggregation functions can even be called directly, without the explicit use of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 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2557425" y="397342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mean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Alternatives …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Now, we create groups for each </a:t>
            </a:r>
            <a:r>
              <a:rPr lang="en" i="1"/>
              <a:t>year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981450" y="1048891"/>
            <a:ext cx="6557700" cy="1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)[[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Roboto Light"/>
                <a:ea typeface="Roboto Light"/>
                <a:cs typeface="Roboto Light"/>
                <a:sym typeface="Roboto Light"/>
              </a:rPr>
              <a:t>or 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)[[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Roboto Light"/>
                <a:ea typeface="Roboto Light"/>
                <a:cs typeface="Roboto Light"/>
                <a:sym typeface="Roboto Light"/>
              </a:rPr>
              <a:t>or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98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numeric_only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685"/>
          <a:stretch/>
        </p:blipFill>
        <p:spPr>
          <a:xfrm>
            <a:off x="7649050" y="1208887"/>
            <a:ext cx="1122101" cy="3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Birth Counts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Plotting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we just generated tells an interesting story.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l="406" r="347"/>
          <a:stretch/>
        </p:blipFill>
        <p:spPr>
          <a:xfrm>
            <a:off x="409312" y="1861750"/>
            <a:ext cx="7916073" cy="29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347150" y="1067450"/>
            <a:ext cx="696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babies_by_year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)[[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px.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(babies_by_year, y=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of Warning!</a:t>
            </a:r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made an enormous assumption when we decided to use this dataset to estimate the birth rate.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According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https://lao.ca.gov/LAOEconTax/Article/Detail/691</a:t>
            </a:r>
            <a:r>
              <a:rPr lang="en" dirty="0"/>
              <a:t>, the true number of babies born in California in 2020 was 421,275 but our plot shows 362,882 babies.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What happened?</a:t>
            </a:r>
            <a:endParaRPr dirty="0"/>
          </a:p>
        </p:txBody>
      </p:sp>
      <p:sp>
        <p:nvSpPr>
          <p:cNvPr id="238" name="Google Shape;23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l="406" r="347"/>
          <a:stretch/>
        </p:blipFill>
        <p:spPr>
          <a:xfrm>
            <a:off x="409312" y="1861750"/>
            <a:ext cx="7916073" cy="29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dirty="0"/>
              <a:t> operation involves some combination of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splitting the object,</a:t>
            </a:r>
            <a:r>
              <a:rPr lang="en" dirty="0"/>
              <a:t>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applying a function</a:t>
            </a:r>
            <a:r>
              <a:rPr lang="en" dirty="0"/>
              <a:t>, and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combining the results</a:t>
            </a:r>
            <a:r>
              <a:rPr lang="en" dirty="0"/>
              <a:t>. 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So far, we've seen that </a:t>
            </a:r>
            <a:r>
              <a:rPr lang="en" sz="1500" dirty="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 dirty="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 dirty="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 dirty="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 dirty="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dirty="0"/>
              <a:t>:</a:t>
            </a:r>
            <a:endParaRPr dirty="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Split </a:t>
            </a:r>
            <a:r>
              <a:rPr lang="en" dirty="0">
                <a:latin typeface="Inconsolata Medium"/>
                <a:ea typeface="Inconsolata Medium"/>
                <a:cs typeface="Inconsolata Medium"/>
                <a:sym typeface="Inconsolata Medium"/>
              </a:rPr>
              <a:t>df</a:t>
            </a:r>
            <a:r>
              <a:rPr lang="en" dirty="0"/>
              <a:t> into sub-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dirty="0"/>
              <a:t>s based on </a:t>
            </a:r>
            <a:r>
              <a:rPr lang="en" dirty="0">
                <a:solidFill>
                  <a:srgbClr val="A31515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Year</a:t>
            </a:r>
            <a:r>
              <a:rPr lang="en" dirty="0">
                <a:latin typeface="Inconsolata Medium"/>
                <a:ea typeface="Inconsolata Medium"/>
                <a:cs typeface="Inconsolata Medium"/>
                <a:sym typeface="Inconsolata Medium"/>
              </a:rPr>
              <a:t>.</a:t>
            </a:r>
            <a:endParaRPr dirty="0">
              <a:latin typeface="Inconsolata Medium"/>
              <a:ea typeface="Inconsolata Medium"/>
              <a:cs typeface="Inconsolata Medium"/>
              <a:sym typeface="Inconsolata Medium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Apply</a:t>
            </a:r>
            <a:r>
              <a:rPr lang="en" dirty="0"/>
              <a:t> the </a:t>
            </a:r>
            <a:r>
              <a:rPr lang="en" dirty="0">
                <a:solidFill>
                  <a:srgbClr val="008000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sum</a:t>
            </a:r>
            <a:r>
              <a:rPr lang="en" dirty="0"/>
              <a:t> function to each column of each sub-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dirty="0"/>
              <a:t>.</a:t>
            </a:r>
            <a:endParaRPr dirty="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Combine</a:t>
            </a:r>
            <a:r>
              <a:rPr lang="en" dirty="0"/>
              <a:t> the results of </a:t>
            </a:r>
            <a:r>
              <a:rPr lang="en" dirty="0">
                <a:solidFill>
                  <a:srgbClr val="008000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sum</a:t>
            </a:r>
            <a:r>
              <a:rPr lang="en" dirty="0"/>
              <a:t> into a single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dirty="0"/>
              <a:t>, indexed by </a:t>
            </a:r>
            <a:r>
              <a:rPr lang="en" dirty="0">
                <a:solidFill>
                  <a:srgbClr val="A31515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Year</a:t>
            </a:r>
            <a:r>
              <a:rPr lang="en" dirty="0">
                <a:latin typeface="Inconsolata Medium"/>
                <a:ea typeface="Inconsolata Medium"/>
                <a:cs typeface="Inconsolata Medium"/>
                <a:sym typeface="Inconsolata Medium"/>
              </a:rPr>
              <a:t>.</a:t>
            </a:r>
            <a:endParaRPr dirty="0">
              <a:latin typeface="Inconsolata Medium"/>
              <a:ea typeface="Inconsolata Medium"/>
              <a:cs typeface="Inconsolata Medium"/>
              <a:sym typeface="Inconsolata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groupby.agg</a:t>
            </a:r>
            <a:endParaRPr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650" y="2391450"/>
            <a:ext cx="4490703" cy="26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</a:t>
            </a:r>
            <a:r>
              <a:rPr lang="en"/>
              <a:t> Review Question</a:t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1464257" y="133737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54" name="Google Shape;254;p38"/>
          <p:cNvSpPr/>
          <p:nvPr/>
        </p:nvSpPr>
        <p:spPr>
          <a:xfrm>
            <a:off x="1866348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255" name="Google Shape;255;p38"/>
          <p:cNvSpPr/>
          <p:nvPr/>
        </p:nvSpPr>
        <p:spPr>
          <a:xfrm>
            <a:off x="1464257" y="1728269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56" name="Google Shape;256;p38"/>
          <p:cNvSpPr/>
          <p:nvPr/>
        </p:nvSpPr>
        <p:spPr>
          <a:xfrm>
            <a:off x="1866348" y="17282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257" name="Google Shape;257;p38"/>
          <p:cNvSpPr/>
          <p:nvPr/>
        </p:nvSpPr>
        <p:spPr>
          <a:xfrm>
            <a:off x="1464257" y="2119163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58" name="Google Shape;258;p38"/>
          <p:cNvSpPr/>
          <p:nvPr/>
        </p:nvSpPr>
        <p:spPr>
          <a:xfrm>
            <a:off x="1866348" y="21191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259" name="Google Shape;259;p38"/>
          <p:cNvSpPr/>
          <p:nvPr/>
        </p:nvSpPr>
        <p:spPr>
          <a:xfrm>
            <a:off x="1464257" y="2510056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60" name="Google Shape;260;p38"/>
          <p:cNvSpPr/>
          <p:nvPr/>
        </p:nvSpPr>
        <p:spPr>
          <a:xfrm>
            <a:off x="18663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261" name="Google Shape;261;p38"/>
          <p:cNvSpPr/>
          <p:nvPr/>
        </p:nvSpPr>
        <p:spPr>
          <a:xfrm>
            <a:off x="1464257" y="2900950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62" name="Google Shape;262;p38"/>
          <p:cNvSpPr/>
          <p:nvPr/>
        </p:nvSpPr>
        <p:spPr>
          <a:xfrm>
            <a:off x="18663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263" name="Google Shape;263;p38"/>
          <p:cNvSpPr/>
          <p:nvPr/>
        </p:nvSpPr>
        <p:spPr>
          <a:xfrm>
            <a:off x="1464257" y="3291844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64" name="Google Shape;264;p38"/>
          <p:cNvSpPr/>
          <p:nvPr/>
        </p:nvSpPr>
        <p:spPr>
          <a:xfrm>
            <a:off x="18663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265" name="Google Shape;265;p38"/>
          <p:cNvSpPr/>
          <p:nvPr/>
        </p:nvSpPr>
        <p:spPr>
          <a:xfrm>
            <a:off x="1464257" y="3682738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66" name="Google Shape;266;p38"/>
          <p:cNvSpPr/>
          <p:nvPr/>
        </p:nvSpPr>
        <p:spPr>
          <a:xfrm>
            <a:off x="1866348" y="36827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267" name="Google Shape;267;p38"/>
          <p:cNvSpPr/>
          <p:nvPr/>
        </p:nvSpPr>
        <p:spPr>
          <a:xfrm>
            <a:off x="1464257" y="4073631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68" name="Google Shape;268;p38"/>
          <p:cNvSpPr/>
          <p:nvPr/>
        </p:nvSpPr>
        <p:spPr>
          <a:xfrm>
            <a:off x="1866348" y="40736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269" name="Google Shape;269;p38"/>
          <p:cNvSpPr/>
          <p:nvPr/>
        </p:nvSpPr>
        <p:spPr>
          <a:xfrm>
            <a:off x="1464257" y="446452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70" name="Google Shape;270;p38"/>
          <p:cNvSpPr/>
          <p:nvPr/>
        </p:nvSpPr>
        <p:spPr>
          <a:xfrm>
            <a:off x="1866348" y="44645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271" name="Google Shape;271;p38"/>
          <p:cNvSpPr/>
          <p:nvPr/>
        </p:nvSpPr>
        <p:spPr>
          <a:xfrm>
            <a:off x="4146957" y="110877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72" name="Google Shape;272;p38"/>
          <p:cNvSpPr/>
          <p:nvPr/>
        </p:nvSpPr>
        <p:spPr>
          <a:xfrm>
            <a:off x="454904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273" name="Google Shape;273;p38"/>
          <p:cNvSpPr/>
          <p:nvPr/>
        </p:nvSpPr>
        <p:spPr>
          <a:xfrm>
            <a:off x="4146957" y="1499669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74" name="Google Shape;274;p38"/>
          <p:cNvSpPr/>
          <p:nvPr/>
        </p:nvSpPr>
        <p:spPr>
          <a:xfrm>
            <a:off x="4549048" y="14996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275" name="Google Shape;275;p38"/>
          <p:cNvSpPr/>
          <p:nvPr/>
        </p:nvSpPr>
        <p:spPr>
          <a:xfrm>
            <a:off x="4146957" y="1890563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76" name="Google Shape;276;p38"/>
          <p:cNvSpPr/>
          <p:nvPr/>
        </p:nvSpPr>
        <p:spPr>
          <a:xfrm>
            <a:off x="4549048" y="18905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277" name="Google Shape;277;p38"/>
          <p:cNvSpPr/>
          <p:nvPr/>
        </p:nvSpPr>
        <p:spPr>
          <a:xfrm>
            <a:off x="4146957" y="25100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78" name="Google Shape;278;p38"/>
          <p:cNvSpPr/>
          <p:nvPr/>
        </p:nvSpPr>
        <p:spPr>
          <a:xfrm>
            <a:off x="45490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279" name="Google Shape;279;p38"/>
          <p:cNvSpPr/>
          <p:nvPr/>
        </p:nvSpPr>
        <p:spPr>
          <a:xfrm>
            <a:off x="4146957" y="29009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80" name="Google Shape;280;p38"/>
          <p:cNvSpPr/>
          <p:nvPr/>
        </p:nvSpPr>
        <p:spPr>
          <a:xfrm>
            <a:off x="45490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281" name="Google Shape;281;p38"/>
          <p:cNvSpPr/>
          <p:nvPr/>
        </p:nvSpPr>
        <p:spPr>
          <a:xfrm>
            <a:off x="4146957" y="32918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82" name="Google Shape;282;p38"/>
          <p:cNvSpPr/>
          <p:nvPr/>
        </p:nvSpPr>
        <p:spPr>
          <a:xfrm>
            <a:off x="45490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283" name="Google Shape;283;p38"/>
          <p:cNvSpPr/>
          <p:nvPr/>
        </p:nvSpPr>
        <p:spPr>
          <a:xfrm>
            <a:off x="4146957" y="3911338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84" name="Google Shape;284;p38"/>
          <p:cNvSpPr/>
          <p:nvPr/>
        </p:nvSpPr>
        <p:spPr>
          <a:xfrm>
            <a:off x="4549048" y="3911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285" name="Google Shape;285;p38"/>
          <p:cNvSpPr/>
          <p:nvPr/>
        </p:nvSpPr>
        <p:spPr>
          <a:xfrm>
            <a:off x="4146957" y="4302231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86" name="Google Shape;286;p38"/>
          <p:cNvSpPr/>
          <p:nvPr/>
        </p:nvSpPr>
        <p:spPr>
          <a:xfrm>
            <a:off x="4549048" y="4302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287" name="Google Shape;287;p38"/>
          <p:cNvSpPr/>
          <p:nvPr/>
        </p:nvSpPr>
        <p:spPr>
          <a:xfrm>
            <a:off x="4146957" y="469312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88" name="Google Shape;288;p38"/>
          <p:cNvSpPr/>
          <p:nvPr/>
        </p:nvSpPr>
        <p:spPr>
          <a:xfrm>
            <a:off x="4549048" y="4693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289" name="Google Shape;289;p38"/>
          <p:cNvSpPr/>
          <p:nvPr/>
        </p:nvSpPr>
        <p:spPr>
          <a:xfrm>
            <a:off x="6905857" y="25100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290" name="Google Shape;290;p38"/>
          <p:cNvSpPr/>
          <p:nvPr/>
        </p:nvSpPr>
        <p:spPr>
          <a:xfrm>
            <a:off x="7307948" y="25100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291" name="Google Shape;291;p38"/>
          <p:cNvSpPr/>
          <p:nvPr/>
        </p:nvSpPr>
        <p:spPr>
          <a:xfrm>
            <a:off x="6905857" y="29009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292" name="Google Shape;292;p38"/>
          <p:cNvSpPr/>
          <p:nvPr/>
        </p:nvSpPr>
        <p:spPr>
          <a:xfrm>
            <a:off x="73079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293" name="Google Shape;293;p38"/>
          <p:cNvSpPr/>
          <p:nvPr/>
        </p:nvSpPr>
        <p:spPr>
          <a:xfrm>
            <a:off x="6905857" y="32918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294" name="Google Shape;294;p38"/>
          <p:cNvSpPr/>
          <p:nvPr/>
        </p:nvSpPr>
        <p:spPr>
          <a:xfrm>
            <a:off x="7307948" y="32918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cxnSp>
        <p:nvCxnSpPr>
          <p:cNvPr id="295" name="Google Shape;295;p38"/>
          <p:cNvCxnSpPr/>
          <p:nvPr/>
        </p:nvCxnSpPr>
        <p:spPr>
          <a:xfrm>
            <a:off x="3230725" y="3082025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8"/>
          <p:cNvCxnSpPr/>
          <p:nvPr/>
        </p:nvCxnSpPr>
        <p:spPr>
          <a:xfrm>
            <a:off x="5907395" y="1694984"/>
            <a:ext cx="848400" cy="96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8"/>
          <p:cNvCxnSpPr/>
          <p:nvPr/>
        </p:nvCxnSpPr>
        <p:spPr>
          <a:xfrm>
            <a:off x="5902345" y="3055009"/>
            <a:ext cx="859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8"/>
          <p:cNvCxnSpPr/>
          <p:nvPr/>
        </p:nvCxnSpPr>
        <p:spPr>
          <a:xfrm rot="10800000" flipH="1">
            <a:off x="5931950" y="3448050"/>
            <a:ext cx="823800" cy="102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8"/>
          <p:cNvSpPr/>
          <p:nvPr/>
        </p:nvSpPr>
        <p:spPr>
          <a:xfrm rot="-5400000">
            <a:off x="33255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 rot="-5400000">
            <a:off x="62073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3020550" y="624850"/>
            <a:ext cx="96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902350" y="624850"/>
            <a:ext cx="3120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.agg(f)</a:t>
            </a:r>
            <a:r>
              <a:rPr lang="en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, where </a:t>
            </a: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f = </a:t>
            </a:r>
            <a:r>
              <a:rPr lang="en" b="1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 b="1"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2365353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04" name="Google Shape;304;p38"/>
          <p:cNvSpPr/>
          <p:nvPr/>
        </p:nvSpPr>
        <p:spPr>
          <a:xfrm>
            <a:off x="2365353" y="1728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305" name="Google Shape;305;p38"/>
          <p:cNvSpPr/>
          <p:nvPr/>
        </p:nvSpPr>
        <p:spPr>
          <a:xfrm>
            <a:off x="2365353" y="2119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306" name="Google Shape;306;p38"/>
          <p:cNvSpPr/>
          <p:nvPr/>
        </p:nvSpPr>
        <p:spPr>
          <a:xfrm>
            <a:off x="2365353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307" name="Google Shape;307;p38"/>
          <p:cNvSpPr/>
          <p:nvPr/>
        </p:nvSpPr>
        <p:spPr>
          <a:xfrm>
            <a:off x="2365353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308" name="Google Shape;308;p38"/>
          <p:cNvSpPr/>
          <p:nvPr/>
        </p:nvSpPr>
        <p:spPr>
          <a:xfrm>
            <a:off x="2365353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09" name="Google Shape;309;p38"/>
          <p:cNvSpPr/>
          <p:nvPr/>
        </p:nvSpPr>
        <p:spPr>
          <a:xfrm>
            <a:off x="2365353" y="3682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310" name="Google Shape;310;p38"/>
          <p:cNvSpPr/>
          <p:nvPr/>
        </p:nvSpPr>
        <p:spPr>
          <a:xfrm>
            <a:off x="2365353" y="4073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311" name="Google Shape;311;p38"/>
          <p:cNvSpPr/>
          <p:nvPr/>
        </p:nvSpPr>
        <p:spPr>
          <a:xfrm>
            <a:off x="2365353" y="44645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nc</a:t>
            </a:r>
            <a:endParaRPr sz="1800"/>
          </a:p>
        </p:txBody>
      </p:sp>
      <p:sp>
        <p:nvSpPr>
          <p:cNvPr id="312" name="Google Shape;312;p38"/>
          <p:cNvSpPr/>
          <p:nvPr/>
        </p:nvSpPr>
        <p:spPr>
          <a:xfrm>
            <a:off x="504907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13" name="Google Shape;313;p38"/>
          <p:cNvSpPr/>
          <p:nvPr/>
        </p:nvSpPr>
        <p:spPr>
          <a:xfrm>
            <a:off x="5049078" y="1499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314" name="Google Shape;314;p38"/>
          <p:cNvSpPr/>
          <p:nvPr/>
        </p:nvSpPr>
        <p:spPr>
          <a:xfrm>
            <a:off x="5049078" y="18905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315" name="Google Shape;315;p38"/>
          <p:cNvSpPr/>
          <p:nvPr/>
        </p:nvSpPr>
        <p:spPr>
          <a:xfrm>
            <a:off x="5049078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316" name="Google Shape;316;p38"/>
          <p:cNvSpPr/>
          <p:nvPr/>
        </p:nvSpPr>
        <p:spPr>
          <a:xfrm>
            <a:off x="5049078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317" name="Google Shape;317;p38"/>
          <p:cNvSpPr/>
          <p:nvPr/>
        </p:nvSpPr>
        <p:spPr>
          <a:xfrm>
            <a:off x="5049078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nc</a:t>
            </a:r>
            <a:endParaRPr sz="1800"/>
          </a:p>
        </p:txBody>
      </p:sp>
      <p:sp>
        <p:nvSpPr>
          <p:cNvPr id="318" name="Google Shape;318;p38"/>
          <p:cNvSpPr/>
          <p:nvPr/>
        </p:nvSpPr>
        <p:spPr>
          <a:xfrm>
            <a:off x="5049078" y="3911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319" name="Google Shape;319;p38"/>
          <p:cNvSpPr/>
          <p:nvPr/>
        </p:nvSpPr>
        <p:spPr>
          <a:xfrm>
            <a:off x="5049078" y="4302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20" name="Google Shape;320;p38"/>
          <p:cNvSpPr/>
          <p:nvPr/>
        </p:nvSpPr>
        <p:spPr>
          <a:xfrm>
            <a:off x="5049078" y="4693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321" name="Google Shape;321;p38"/>
          <p:cNvSpPr/>
          <p:nvPr/>
        </p:nvSpPr>
        <p:spPr>
          <a:xfrm>
            <a:off x="7799153" y="25100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??</a:t>
            </a:r>
            <a:endParaRPr sz="1800"/>
          </a:p>
        </p:txBody>
      </p:sp>
      <p:sp>
        <p:nvSpPr>
          <p:cNvPr id="322" name="Google Shape;322;p38"/>
          <p:cNvSpPr/>
          <p:nvPr/>
        </p:nvSpPr>
        <p:spPr>
          <a:xfrm>
            <a:off x="7799153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??</a:t>
            </a:r>
            <a:endParaRPr sz="1800"/>
          </a:p>
        </p:txBody>
      </p:sp>
      <p:sp>
        <p:nvSpPr>
          <p:cNvPr id="323" name="Google Shape;323;p38"/>
          <p:cNvSpPr/>
          <p:nvPr/>
        </p:nvSpPr>
        <p:spPr>
          <a:xfrm>
            <a:off x="7799153" y="32918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??</a:t>
            </a:r>
            <a:endParaRPr sz="1800"/>
          </a:p>
        </p:txBody>
      </p:sp>
      <p:sp>
        <p:nvSpPr>
          <p:cNvPr id="324" name="Google Shape;324;p38"/>
          <p:cNvSpPr txBox="1"/>
          <p:nvPr/>
        </p:nvSpPr>
        <p:spPr>
          <a:xfrm>
            <a:off x="6629850" y="4605025"/>
            <a:ext cx="23928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go in the ??</a:t>
            </a: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340" name="Google Shape;340;p40"/>
          <p:cNvSpPr/>
          <p:nvPr/>
        </p:nvSpPr>
        <p:spPr>
          <a:xfrm>
            <a:off x="1464257" y="133737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41" name="Google Shape;341;p40"/>
          <p:cNvSpPr/>
          <p:nvPr/>
        </p:nvSpPr>
        <p:spPr>
          <a:xfrm>
            <a:off x="1866348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342" name="Google Shape;342;p40"/>
          <p:cNvSpPr/>
          <p:nvPr/>
        </p:nvSpPr>
        <p:spPr>
          <a:xfrm>
            <a:off x="1464257" y="1728269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43" name="Google Shape;343;p40"/>
          <p:cNvSpPr/>
          <p:nvPr/>
        </p:nvSpPr>
        <p:spPr>
          <a:xfrm>
            <a:off x="1866348" y="17282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344" name="Google Shape;344;p40"/>
          <p:cNvSpPr/>
          <p:nvPr/>
        </p:nvSpPr>
        <p:spPr>
          <a:xfrm>
            <a:off x="1464257" y="2119163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45" name="Google Shape;345;p40"/>
          <p:cNvSpPr/>
          <p:nvPr/>
        </p:nvSpPr>
        <p:spPr>
          <a:xfrm>
            <a:off x="1866348" y="21191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346" name="Google Shape;346;p40"/>
          <p:cNvSpPr/>
          <p:nvPr/>
        </p:nvSpPr>
        <p:spPr>
          <a:xfrm>
            <a:off x="1464257" y="25100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47" name="Google Shape;347;p40"/>
          <p:cNvSpPr/>
          <p:nvPr/>
        </p:nvSpPr>
        <p:spPr>
          <a:xfrm>
            <a:off x="18663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348" name="Google Shape;348;p40"/>
          <p:cNvSpPr/>
          <p:nvPr/>
        </p:nvSpPr>
        <p:spPr>
          <a:xfrm>
            <a:off x="1464257" y="29009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49" name="Google Shape;349;p40"/>
          <p:cNvSpPr/>
          <p:nvPr/>
        </p:nvSpPr>
        <p:spPr>
          <a:xfrm>
            <a:off x="18663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350" name="Google Shape;350;p40"/>
          <p:cNvSpPr/>
          <p:nvPr/>
        </p:nvSpPr>
        <p:spPr>
          <a:xfrm>
            <a:off x="1464257" y="32918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51" name="Google Shape;351;p40"/>
          <p:cNvSpPr/>
          <p:nvPr/>
        </p:nvSpPr>
        <p:spPr>
          <a:xfrm>
            <a:off x="18663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352" name="Google Shape;352;p40"/>
          <p:cNvSpPr/>
          <p:nvPr/>
        </p:nvSpPr>
        <p:spPr>
          <a:xfrm>
            <a:off x="1464257" y="3682738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53" name="Google Shape;353;p40"/>
          <p:cNvSpPr/>
          <p:nvPr/>
        </p:nvSpPr>
        <p:spPr>
          <a:xfrm>
            <a:off x="1866348" y="36827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354" name="Google Shape;354;p40"/>
          <p:cNvSpPr/>
          <p:nvPr/>
        </p:nvSpPr>
        <p:spPr>
          <a:xfrm>
            <a:off x="1464257" y="4073631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55" name="Google Shape;355;p40"/>
          <p:cNvSpPr/>
          <p:nvPr/>
        </p:nvSpPr>
        <p:spPr>
          <a:xfrm>
            <a:off x="1866348" y="40736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356" name="Google Shape;356;p40"/>
          <p:cNvSpPr/>
          <p:nvPr/>
        </p:nvSpPr>
        <p:spPr>
          <a:xfrm>
            <a:off x="1464257" y="446452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57" name="Google Shape;357;p40"/>
          <p:cNvSpPr/>
          <p:nvPr/>
        </p:nvSpPr>
        <p:spPr>
          <a:xfrm>
            <a:off x="1866348" y="44645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358" name="Google Shape;358;p40"/>
          <p:cNvSpPr/>
          <p:nvPr/>
        </p:nvSpPr>
        <p:spPr>
          <a:xfrm>
            <a:off x="4146957" y="110877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59" name="Google Shape;359;p40"/>
          <p:cNvSpPr/>
          <p:nvPr/>
        </p:nvSpPr>
        <p:spPr>
          <a:xfrm>
            <a:off x="454904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360" name="Google Shape;360;p40"/>
          <p:cNvSpPr/>
          <p:nvPr/>
        </p:nvSpPr>
        <p:spPr>
          <a:xfrm>
            <a:off x="4146957" y="1499669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61" name="Google Shape;361;p40"/>
          <p:cNvSpPr/>
          <p:nvPr/>
        </p:nvSpPr>
        <p:spPr>
          <a:xfrm>
            <a:off x="4549048" y="14996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362" name="Google Shape;362;p40"/>
          <p:cNvSpPr/>
          <p:nvPr/>
        </p:nvSpPr>
        <p:spPr>
          <a:xfrm>
            <a:off x="4146957" y="1890563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63" name="Google Shape;363;p40"/>
          <p:cNvSpPr/>
          <p:nvPr/>
        </p:nvSpPr>
        <p:spPr>
          <a:xfrm>
            <a:off x="4549048" y="18905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364" name="Google Shape;364;p40"/>
          <p:cNvSpPr/>
          <p:nvPr/>
        </p:nvSpPr>
        <p:spPr>
          <a:xfrm>
            <a:off x="4146957" y="25100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65" name="Google Shape;365;p40"/>
          <p:cNvSpPr/>
          <p:nvPr/>
        </p:nvSpPr>
        <p:spPr>
          <a:xfrm>
            <a:off x="45490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366" name="Google Shape;366;p40"/>
          <p:cNvSpPr/>
          <p:nvPr/>
        </p:nvSpPr>
        <p:spPr>
          <a:xfrm>
            <a:off x="4146957" y="29009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67" name="Google Shape;367;p40"/>
          <p:cNvSpPr/>
          <p:nvPr/>
        </p:nvSpPr>
        <p:spPr>
          <a:xfrm>
            <a:off x="45490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368" name="Google Shape;368;p40"/>
          <p:cNvSpPr/>
          <p:nvPr/>
        </p:nvSpPr>
        <p:spPr>
          <a:xfrm>
            <a:off x="4146957" y="32918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69" name="Google Shape;369;p40"/>
          <p:cNvSpPr/>
          <p:nvPr/>
        </p:nvSpPr>
        <p:spPr>
          <a:xfrm>
            <a:off x="45490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370" name="Google Shape;370;p40"/>
          <p:cNvSpPr/>
          <p:nvPr/>
        </p:nvSpPr>
        <p:spPr>
          <a:xfrm>
            <a:off x="4146957" y="3911338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71" name="Google Shape;371;p40"/>
          <p:cNvSpPr/>
          <p:nvPr/>
        </p:nvSpPr>
        <p:spPr>
          <a:xfrm>
            <a:off x="4549048" y="3911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372" name="Google Shape;372;p40"/>
          <p:cNvSpPr/>
          <p:nvPr/>
        </p:nvSpPr>
        <p:spPr>
          <a:xfrm>
            <a:off x="4146957" y="4302231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73" name="Google Shape;373;p40"/>
          <p:cNvSpPr/>
          <p:nvPr/>
        </p:nvSpPr>
        <p:spPr>
          <a:xfrm>
            <a:off x="4549048" y="4302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374" name="Google Shape;374;p40"/>
          <p:cNvSpPr/>
          <p:nvPr/>
        </p:nvSpPr>
        <p:spPr>
          <a:xfrm>
            <a:off x="4146957" y="469312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75" name="Google Shape;375;p40"/>
          <p:cNvSpPr/>
          <p:nvPr/>
        </p:nvSpPr>
        <p:spPr>
          <a:xfrm>
            <a:off x="4549048" y="4693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cxnSp>
        <p:nvCxnSpPr>
          <p:cNvPr id="376" name="Google Shape;376;p40"/>
          <p:cNvCxnSpPr/>
          <p:nvPr/>
        </p:nvCxnSpPr>
        <p:spPr>
          <a:xfrm>
            <a:off x="3230725" y="3082025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>
            <a:off x="5907395" y="1694984"/>
            <a:ext cx="848400" cy="96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>
            <a:off x="5902345" y="3055009"/>
            <a:ext cx="859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40"/>
          <p:cNvCxnSpPr/>
          <p:nvPr/>
        </p:nvCxnSpPr>
        <p:spPr>
          <a:xfrm rot="10800000" flipH="1">
            <a:off x="5931950" y="3448050"/>
            <a:ext cx="823800" cy="102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0"/>
          <p:cNvSpPr/>
          <p:nvPr/>
        </p:nvSpPr>
        <p:spPr>
          <a:xfrm rot="-5400000">
            <a:off x="33255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0"/>
          <p:cNvSpPr/>
          <p:nvPr/>
        </p:nvSpPr>
        <p:spPr>
          <a:xfrm rot="-5400000">
            <a:off x="62073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3020550" y="624850"/>
            <a:ext cx="96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5902350" y="624850"/>
            <a:ext cx="3120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.agg(f)</a:t>
            </a:r>
            <a:r>
              <a:rPr lang="en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, where </a:t>
            </a: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f = </a:t>
            </a:r>
            <a:r>
              <a:rPr lang="en" b="1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 b="1"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365353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85" name="Google Shape;385;p40"/>
          <p:cNvSpPr/>
          <p:nvPr/>
        </p:nvSpPr>
        <p:spPr>
          <a:xfrm>
            <a:off x="2365353" y="1728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386" name="Google Shape;386;p40"/>
          <p:cNvSpPr/>
          <p:nvPr/>
        </p:nvSpPr>
        <p:spPr>
          <a:xfrm>
            <a:off x="2365353" y="2119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387" name="Google Shape;387;p40"/>
          <p:cNvSpPr/>
          <p:nvPr/>
        </p:nvSpPr>
        <p:spPr>
          <a:xfrm>
            <a:off x="2365353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388" name="Google Shape;388;p40"/>
          <p:cNvSpPr/>
          <p:nvPr/>
        </p:nvSpPr>
        <p:spPr>
          <a:xfrm>
            <a:off x="2365353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389" name="Google Shape;389;p40"/>
          <p:cNvSpPr/>
          <p:nvPr/>
        </p:nvSpPr>
        <p:spPr>
          <a:xfrm>
            <a:off x="2365353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90" name="Google Shape;390;p40"/>
          <p:cNvSpPr/>
          <p:nvPr/>
        </p:nvSpPr>
        <p:spPr>
          <a:xfrm>
            <a:off x="2365353" y="3682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391" name="Google Shape;391;p40"/>
          <p:cNvSpPr/>
          <p:nvPr/>
        </p:nvSpPr>
        <p:spPr>
          <a:xfrm>
            <a:off x="2365353" y="4073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392" name="Google Shape;392;p40"/>
          <p:cNvSpPr/>
          <p:nvPr/>
        </p:nvSpPr>
        <p:spPr>
          <a:xfrm>
            <a:off x="2365353" y="44645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nc</a:t>
            </a:r>
            <a:endParaRPr sz="1800"/>
          </a:p>
        </p:txBody>
      </p:sp>
      <p:sp>
        <p:nvSpPr>
          <p:cNvPr id="393" name="Google Shape;393;p40"/>
          <p:cNvSpPr/>
          <p:nvPr/>
        </p:nvSpPr>
        <p:spPr>
          <a:xfrm>
            <a:off x="504907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394" name="Google Shape;394;p40"/>
          <p:cNvSpPr/>
          <p:nvPr/>
        </p:nvSpPr>
        <p:spPr>
          <a:xfrm>
            <a:off x="5049078" y="1499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395" name="Google Shape;395;p40"/>
          <p:cNvSpPr/>
          <p:nvPr/>
        </p:nvSpPr>
        <p:spPr>
          <a:xfrm>
            <a:off x="5049078" y="18905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396" name="Google Shape;396;p40"/>
          <p:cNvSpPr/>
          <p:nvPr/>
        </p:nvSpPr>
        <p:spPr>
          <a:xfrm>
            <a:off x="5049078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397" name="Google Shape;397;p40"/>
          <p:cNvSpPr/>
          <p:nvPr/>
        </p:nvSpPr>
        <p:spPr>
          <a:xfrm>
            <a:off x="5049078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398" name="Google Shape;398;p40"/>
          <p:cNvSpPr/>
          <p:nvPr/>
        </p:nvSpPr>
        <p:spPr>
          <a:xfrm>
            <a:off x="5049078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nc</a:t>
            </a:r>
            <a:endParaRPr sz="1800"/>
          </a:p>
        </p:txBody>
      </p:sp>
      <p:sp>
        <p:nvSpPr>
          <p:cNvPr id="399" name="Google Shape;399;p40"/>
          <p:cNvSpPr/>
          <p:nvPr/>
        </p:nvSpPr>
        <p:spPr>
          <a:xfrm>
            <a:off x="5049078" y="3911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400" name="Google Shape;400;p40"/>
          <p:cNvSpPr/>
          <p:nvPr/>
        </p:nvSpPr>
        <p:spPr>
          <a:xfrm>
            <a:off x="5049078" y="4302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401" name="Google Shape;401;p40"/>
          <p:cNvSpPr/>
          <p:nvPr/>
        </p:nvSpPr>
        <p:spPr>
          <a:xfrm>
            <a:off x="5049078" y="4693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403" name="Google Shape;403;p40"/>
          <p:cNvSpPr/>
          <p:nvPr/>
        </p:nvSpPr>
        <p:spPr>
          <a:xfrm>
            <a:off x="6905857" y="25100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404" name="Google Shape;404;p40"/>
          <p:cNvSpPr/>
          <p:nvPr/>
        </p:nvSpPr>
        <p:spPr>
          <a:xfrm>
            <a:off x="7307948" y="25100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405" name="Google Shape;405;p40"/>
          <p:cNvSpPr/>
          <p:nvPr/>
        </p:nvSpPr>
        <p:spPr>
          <a:xfrm>
            <a:off x="6905857" y="29009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406" name="Google Shape;406;p40"/>
          <p:cNvSpPr/>
          <p:nvPr/>
        </p:nvSpPr>
        <p:spPr>
          <a:xfrm>
            <a:off x="73079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407" name="Google Shape;407;p40"/>
          <p:cNvSpPr/>
          <p:nvPr/>
        </p:nvSpPr>
        <p:spPr>
          <a:xfrm>
            <a:off x="6905857" y="32918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408" name="Google Shape;408;p40"/>
          <p:cNvSpPr/>
          <p:nvPr/>
        </p:nvSpPr>
        <p:spPr>
          <a:xfrm>
            <a:off x="7307948" y="32918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409" name="Google Shape;409;p40"/>
          <p:cNvSpPr/>
          <p:nvPr/>
        </p:nvSpPr>
        <p:spPr>
          <a:xfrm>
            <a:off x="7799153" y="25100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410" name="Google Shape;410;p40"/>
          <p:cNvSpPr/>
          <p:nvPr/>
        </p:nvSpPr>
        <p:spPr>
          <a:xfrm>
            <a:off x="7799153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411" name="Google Shape;411;p40"/>
          <p:cNvSpPr/>
          <p:nvPr/>
        </p:nvSpPr>
        <p:spPr>
          <a:xfrm>
            <a:off x="7799153" y="32918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412" name="Google Shape;412;p4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</a:t>
            </a:r>
            <a:r>
              <a:rPr lang="en"/>
              <a:t> Objects and Other Methods</a:t>
            </a: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result of a groupby operation applied to a DataFrame is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/>
              <a:t> object.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not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3"/>
          <p:cNvSpPr txBox="1"/>
          <p:nvPr/>
        </p:nvSpPr>
        <p:spPr>
          <a:xfrm>
            <a:off x="469700" y="4669600"/>
            <a:ext cx="82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See </a:t>
            </a: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https://pandas.pydata.org/docs/reference/groupby.html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for a list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methods.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53"/>
          <p:cNvSpPr txBox="1"/>
          <p:nvPr/>
        </p:nvSpPr>
        <p:spPr>
          <a:xfrm>
            <a:off x="600200" y="1124775"/>
            <a:ext cx="816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grouped_by_year = 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(grouped_by_year)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687625" y="1771275"/>
            <a:ext cx="4933800" cy="41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pandas.core.groupby.generic.DataFrameGroupBy</a:t>
            </a:r>
            <a:endParaRPr sz="1500">
              <a:solidFill>
                <a:schemeClr val="dk1"/>
              </a:solidFill>
              <a:highlight>
                <a:schemeClr val="accent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547" name="Google Shape;547;p53"/>
          <p:cNvSpPr txBox="1"/>
          <p:nvPr/>
        </p:nvSpPr>
        <p:spPr>
          <a:xfrm>
            <a:off x="318025" y="3170800"/>
            <a:ext cx="41190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mean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53"/>
          <p:cNvSpPr txBox="1"/>
          <p:nvPr/>
        </p:nvSpPr>
        <p:spPr>
          <a:xfrm>
            <a:off x="3165675" y="3170800"/>
            <a:ext cx="28434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first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9" name="Google Shape;549;p53"/>
          <p:cNvSpPr txBox="1"/>
          <p:nvPr/>
        </p:nvSpPr>
        <p:spPr>
          <a:xfrm>
            <a:off x="6064500" y="3170800"/>
            <a:ext cx="295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0" name="Google Shape;550;p53"/>
          <p:cNvSpPr/>
          <p:nvPr/>
        </p:nvSpPr>
        <p:spPr>
          <a:xfrm>
            <a:off x="3223900" y="4002225"/>
            <a:ext cx="2649300" cy="6465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6125625" y="3177325"/>
            <a:ext cx="2746500" cy="4155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3"/>
          <p:cNvSpPr txBox="1"/>
          <p:nvPr/>
        </p:nvSpPr>
        <p:spPr>
          <a:xfrm>
            <a:off x="5937750" y="4248525"/>
            <a:ext cx="32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🤨What’s the difference?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" name="Google Shape;553;p53"/>
          <p:cNvSpPr txBox="1"/>
          <p:nvPr/>
        </p:nvSpPr>
        <p:spPr>
          <a:xfrm>
            <a:off x="215450" y="2517400"/>
            <a:ext cx="841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Given a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object, can use various functions to generate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(or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only one choice: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groupby.size() </a:t>
            </a:r>
            <a:r>
              <a:rPr lang="en"/>
              <a:t>and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 groupby.count()</a:t>
            </a:r>
            <a:endParaRPr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sp>
        <p:nvSpPr>
          <p:cNvPr id="559" name="Google Shape;559;p54"/>
          <p:cNvSpPr/>
          <p:nvPr/>
        </p:nvSpPr>
        <p:spPr>
          <a:xfrm>
            <a:off x="1043324" y="13373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560" name="Google Shape;560;p54"/>
          <p:cNvSpPr/>
          <p:nvPr/>
        </p:nvSpPr>
        <p:spPr>
          <a:xfrm>
            <a:off x="1866348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561" name="Google Shape;561;p54"/>
          <p:cNvSpPr/>
          <p:nvPr/>
        </p:nvSpPr>
        <p:spPr>
          <a:xfrm>
            <a:off x="1043342" y="17282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562" name="Google Shape;562;p54"/>
          <p:cNvSpPr/>
          <p:nvPr/>
        </p:nvSpPr>
        <p:spPr>
          <a:xfrm>
            <a:off x="1866348" y="17282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563" name="Google Shape;563;p54"/>
          <p:cNvSpPr/>
          <p:nvPr/>
        </p:nvSpPr>
        <p:spPr>
          <a:xfrm>
            <a:off x="1043342" y="21191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64" name="Google Shape;564;p54"/>
          <p:cNvSpPr/>
          <p:nvPr/>
        </p:nvSpPr>
        <p:spPr>
          <a:xfrm>
            <a:off x="1866348" y="21191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565" name="Google Shape;565;p54"/>
          <p:cNvSpPr/>
          <p:nvPr/>
        </p:nvSpPr>
        <p:spPr>
          <a:xfrm>
            <a:off x="1043342" y="2510050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566" name="Google Shape;566;p54"/>
          <p:cNvSpPr/>
          <p:nvPr/>
        </p:nvSpPr>
        <p:spPr>
          <a:xfrm>
            <a:off x="18663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567" name="Google Shape;567;p54"/>
          <p:cNvSpPr/>
          <p:nvPr/>
        </p:nvSpPr>
        <p:spPr>
          <a:xfrm>
            <a:off x="1043342" y="2900944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568" name="Google Shape;568;p54"/>
          <p:cNvSpPr/>
          <p:nvPr/>
        </p:nvSpPr>
        <p:spPr>
          <a:xfrm>
            <a:off x="18663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NaN</a:t>
            </a:r>
            <a:endParaRPr sz="1000"/>
          </a:p>
        </p:txBody>
      </p:sp>
      <p:sp>
        <p:nvSpPr>
          <p:cNvPr id="569" name="Google Shape;569;p54"/>
          <p:cNvSpPr/>
          <p:nvPr/>
        </p:nvSpPr>
        <p:spPr>
          <a:xfrm>
            <a:off x="1043342" y="3291838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70" name="Google Shape;570;p54"/>
          <p:cNvSpPr/>
          <p:nvPr/>
        </p:nvSpPr>
        <p:spPr>
          <a:xfrm>
            <a:off x="18663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571" name="Google Shape;571;p54"/>
          <p:cNvSpPr/>
          <p:nvPr/>
        </p:nvSpPr>
        <p:spPr>
          <a:xfrm>
            <a:off x="1043342" y="3682731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72" name="Google Shape;572;p54"/>
          <p:cNvSpPr/>
          <p:nvPr/>
        </p:nvSpPr>
        <p:spPr>
          <a:xfrm>
            <a:off x="1866348" y="36827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573" name="Google Shape;573;p54"/>
          <p:cNvSpPr/>
          <p:nvPr/>
        </p:nvSpPr>
        <p:spPr>
          <a:xfrm>
            <a:off x="1043342" y="407362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74" name="Google Shape;574;p54"/>
          <p:cNvSpPr/>
          <p:nvPr/>
        </p:nvSpPr>
        <p:spPr>
          <a:xfrm>
            <a:off x="1866348" y="40736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575" name="Google Shape;575;p54"/>
          <p:cNvSpPr/>
          <p:nvPr/>
        </p:nvSpPr>
        <p:spPr>
          <a:xfrm>
            <a:off x="3734937" y="110877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576" name="Google Shape;576;p54"/>
          <p:cNvSpPr/>
          <p:nvPr/>
        </p:nvSpPr>
        <p:spPr>
          <a:xfrm>
            <a:off x="454904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577" name="Google Shape;577;p54"/>
          <p:cNvSpPr/>
          <p:nvPr/>
        </p:nvSpPr>
        <p:spPr>
          <a:xfrm>
            <a:off x="3734937" y="1499669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578" name="Google Shape;578;p54"/>
          <p:cNvSpPr/>
          <p:nvPr/>
        </p:nvSpPr>
        <p:spPr>
          <a:xfrm>
            <a:off x="4549048" y="14996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sp>
        <p:nvSpPr>
          <p:cNvPr id="579" name="Google Shape;579;p54"/>
          <p:cNvSpPr/>
          <p:nvPr/>
        </p:nvSpPr>
        <p:spPr>
          <a:xfrm>
            <a:off x="3734937" y="2510056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580" name="Google Shape;580;p54"/>
          <p:cNvSpPr/>
          <p:nvPr/>
        </p:nvSpPr>
        <p:spPr>
          <a:xfrm>
            <a:off x="45490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581" name="Google Shape;581;p54"/>
          <p:cNvSpPr/>
          <p:nvPr/>
        </p:nvSpPr>
        <p:spPr>
          <a:xfrm>
            <a:off x="3734937" y="2900950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582" name="Google Shape;582;p54"/>
          <p:cNvSpPr/>
          <p:nvPr/>
        </p:nvSpPr>
        <p:spPr>
          <a:xfrm>
            <a:off x="45490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583" name="Google Shape;583;p54"/>
          <p:cNvSpPr/>
          <p:nvPr/>
        </p:nvSpPr>
        <p:spPr>
          <a:xfrm>
            <a:off x="3734937" y="3530338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84" name="Google Shape;584;p54"/>
          <p:cNvSpPr/>
          <p:nvPr/>
        </p:nvSpPr>
        <p:spPr>
          <a:xfrm>
            <a:off x="4549048" y="3530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585" name="Google Shape;585;p54"/>
          <p:cNvSpPr/>
          <p:nvPr/>
        </p:nvSpPr>
        <p:spPr>
          <a:xfrm>
            <a:off x="3734937" y="3921231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86" name="Google Shape;586;p54"/>
          <p:cNvSpPr/>
          <p:nvPr/>
        </p:nvSpPr>
        <p:spPr>
          <a:xfrm>
            <a:off x="4549048" y="3921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587" name="Google Shape;587;p54"/>
          <p:cNvSpPr/>
          <p:nvPr/>
        </p:nvSpPr>
        <p:spPr>
          <a:xfrm>
            <a:off x="3734937" y="469312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88" name="Google Shape;588;p54"/>
          <p:cNvSpPr/>
          <p:nvPr/>
        </p:nvSpPr>
        <p:spPr>
          <a:xfrm>
            <a:off x="4549048" y="4693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589" name="Google Shape;589;p54"/>
          <p:cNvSpPr/>
          <p:nvPr/>
        </p:nvSpPr>
        <p:spPr>
          <a:xfrm>
            <a:off x="7014141" y="2510050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590" name="Google Shape;590;p54"/>
          <p:cNvSpPr/>
          <p:nvPr/>
        </p:nvSpPr>
        <p:spPr>
          <a:xfrm>
            <a:off x="7917548" y="25100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591" name="Google Shape;591;p54"/>
          <p:cNvSpPr/>
          <p:nvPr/>
        </p:nvSpPr>
        <p:spPr>
          <a:xfrm>
            <a:off x="7014141" y="2900952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592" name="Google Shape;592;p54"/>
          <p:cNvSpPr/>
          <p:nvPr/>
        </p:nvSpPr>
        <p:spPr>
          <a:xfrm>
            <a:off x="79175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593" name="Google Shape;593;p54"/>
          <p:cNvSpPr/>
          <p:nvPr/>
        </p:nvSpPr>
        <p:spPr>
          <a:xfrm>
            <a:off x="7014141" y="3291854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594" name="Google Shape;594;p54"/>
          <p:cNvSpPr/>
          <p:nvPr/>
        </p:nvSpPr>
        <p:spPr>
          <a:xfrm>
            <a:off x="7917548" y="32918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cxnSp>
        <p:nvCxnSpPr>
          <p:cNvPr id="595" name="Google Shape;595;p54"/>
          <p:cNvCxnSpPr/>
          <p:nvPr/>
        </p:nvCxnSpPr>
        <p:spPr>
          <a:xfrm>
            <a:off x="3089350" y="2877250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4"/>
          <p:cNvCxnSpPr/>
          <p:nvPr/>
        </p:nvCxnSpPr>
        <p:spPr>
          <a:xfrm>
            <a:off x="5907395" y="1694984"/>
            <a:ext cx="848400" cy="96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4"/>
          <p:cNvCxnSpPr/>
          <p:nvPr/>
        </p:nvCxnSpPr>
        <p:spPr>
          <a:xfrm>
            <a:off x="5902345" y="3055009"/>
            <a:ext cx="859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4"/>
          <p:cNvCxnSpPr/>
          <p:nvPr/>
        </p:nvCxnSpPr>
        <p:spPr>
          <a:xfrm rot="10800000" flipH="1">
            <a:off x="5931950" y="3448050"/>
            <a:ext cx="823800" cy="102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54"/>
          <p:cNvSpPr/>
          <p:nvPr/>
        </p:nvSpPr>
        <p:spPr>
          <a:xfrm rot="-5400000">
            <a:off x="3137700" y="851650"/>
            <a:ext cx="357900" cy="59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/>
          <p:nvPr/>
        </p:nvSpPr>
        <p:spPr>
          <a:xfrm rot="-5400000">
            <a:off x="62073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4"/>
          <p:cNvSpPr txBox="1"/>
          <p:nvPr/>
        </p:nvSpPr>
        <p:spPr>
          <a:xfrm>
            <a:off x="2791950" y="624850"/>
            <a:ext cx="17571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groupby("year")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54"/>
          <p:cNvSpPr txBox="1"/>
          <p:nvPr/>
        </p:nvSpPr>
        <p:spPr>
          <a:xfrm>
            <a:off x="5902350" y="624850"/>
            <a:ext cx="3120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.size()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54"/>
          <p:cNvSpPr/>
          <p:nvPr/>
        </p:nvSpPr>
        <p:spPr>
          <a:xfrm>
            <a:off x="2365353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604" name="Google Shape;604;p54"/>
          <p:cNvSpPr/>
          <p:nvPr/>
        </p:nvSpPr>
        <p:spPr>
          <a:xfrm>
            <a:off x="2365353" y="1728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605" name="Google Shape;605;p54"/>
          <p:cNvSpPr/>
          <p:nvPr/>
        </p:nvSpPr>
        <p:spPr>
          <a:xfrm>
            <a:off x="2365353" y="2119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606" name="Google Shape;606;p54"/>
          <p:cNvSpPr/>
          <p:nvPr/>
        </p:nvSpPr>
        <p:spPr>
          <a:xfrm>
            <a:off x="2365353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607" name="Google Shape;607;p54"/>
          <p:cNvSpPr/>
          <p:nvPr/>
        </p:nvSpPr>
        <p:spPr>
          <a:xfrm>
            <a:off x="2365353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608" name="Google Shape;608;p54"/>
          <p:cNvSpPr/>
          <p:nvPr/>
        </p:nvSpPr>
        <p:spPr>
          <a:xfrm>
            <a:off x="2365353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sp>
        <p:nvSpPr>
          <p:cNvPr id="609" name="Google Shape;609;p54"/>
          <p:cNvSpPr/>
          <p:nvPr/>
        </p:nvSpPr>
        <p:spPr>
          <a:xfrm>
            <a:off x="2365353" y="3682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610" name="Google Shape;610;p54"/>
          <p:cNvSpPr/>
          <p:nvPr/>
        </p:nvSpPr>
        <p:spPr>
          <a:xfrm>
            <a:off x="2365353" y="4073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611" name="Google Shape;611;p54"/>
          <p:cNvSpPr/>
          <p:nvPr/>
        </p:nvSpPr>
        <p:spPr>
          <a:xfrm>
            <a:off x="504907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612" name="Google Shape;612;p54"/>
          <p:cNvSpPr/>
          <p:nvPr/>
        </p:nvSpPr>
        <p:spPr>
          <a:xfrm>
            <a:off x="5049078" y="1499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613" name="Google Shape;613;p54"/>
          <p:cNvSpPr/>
          <p:nvPr/>
        </p:nvSpPr>
        <p:spPr>
          <a:xfrm>
            <a:off x="5049078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614" name="Google Shape;614;p54"/>
          <p:cNvSpPr/>
          <p:nvPr/>
        </p:nvSpPr>
        <p:spPr>
          <a:xfrm>
            <a:off x="5049078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615" name="Google Shape;615;p54"/>
          <p:cNvSpPr/>
          <p:nvPr/>
        </p:nvSpPr>
        <p:spPr>
          <a:xfrm>
            <a:off x="5049078" y="3530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616" name="Google Shape;616;p54"/>
          <p:cNvSpPr/>
          <p:nvPr/>
        </p:nvSpPr>
        <p:spPr>
          <a:xfrm>
            <a:off x="5049078" y="3921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NaN</a:t>
            </a:r>
            <a:endParaRPr sz="1000"/>
          </a:p>
        </p:txBody>
      </p:sp>
      <p:sp>
        <p:nvSpPr>
          <p:cNvPr id="617" name="Google Shape;617;p54"/>
          <p:cNvSpPr/>
          <p:nvPr/>
        </p:nvSpPr>
        <p:spPr>
          <a:xfrm>
            <a:off x="5049078" y="4693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618" name="Google Shape;618;p54"/>
          <p:cNvSpPr/>
          <p:nvPr/>
        </p:nvSpPr>
        <p:spPr>
          <a:xfrm>
            <a:off x="3734925" y="430227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19" name="Google Shape;619;p54"/>
          <p:cNvSpPr/>
          <p:nvPr/>
        </p:nvSpPr>
        <p:spPr>
          <a:xfrm>
            <a:off x="4548948" y="43022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20" name="Google Shape;620;p54"/>
          <p:cNvSpPr/>
          <p:nvPr/>
        </p:nvSpPr>
        <p:spPr>
          <a:xfrm>
            <a:off x="5048978" y="4302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621" name="Google Shape;62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622" name="Google Shape;622;p54"/>
          <p:cNvSpPr txBox="1"/>
          <p:nvPr/>
        </p:nvSpPr>
        <p:spPr>
          <a:xfrm>
            <a:off x="6883600" y="1542425"/>
            <a:ext cx="213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Returns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object counting the number of rows in each group.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54"/>
          <p:cNvSpPr txBox="1"/>
          <p:nvPr/>
        </p:nvSpPr>
        <p:spPr>
          <a:xfrm>
            <a:off x="6573600" y="3812075"/>
            <a:ext cx="2579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Similar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value_counts()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except that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size()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does not sort the index based on the frequency of entries.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DataFrames, Series, and Indices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02, Data 100 Fall 2024</a:t>
            </a:r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12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Tabular data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DataFrames, Series, and Indices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 </a:t>
            </a:r>
            <a:r>
              <a:rPr lang="en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groupby.size() </a:t>
            </a:r>
            <a:r>
              <a:rPr lang="en"/>
              <a:t>and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 groupby.count()</a:t>
            </a:r>
            <a:endParaRPr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1043324" y="13373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631" name="Google Shape;631;p55"/>
          <p:cNvSpPr/>
          <p:nvPr/>
        </p:nvSpPr>
        <p:spPr>
          <a:xfrm>
            <a:off x="1866348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32" name="Google Shape;632;p55"/>
          <p:cNvSpPr/>
          <p:nvPr/>
        </p:nvSpPr>
        <p:spPr>
          <a:xfrm>
            <a:off x="1043342" y="17282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633" name="Google Shape;633;p55"/>
          <p:cNvSpPr/>
          <p:nvPr/>
        </p:nvSpPr>
        <p:spPr>
          <a:xfrm>
            <a:off x="1866348" y="17282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34" name="Google Shape;634;p55"/>
          <p:cNvSpPr/>
          <p:nvPr/>
        </p:nvSpPr>
        <p:spPr>
          <a:xfrm>
            <a:off x="1043342" y="211917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35" name="Google Shape;635;p55"/>
          <p:cNvSpPr/>
          <p:nvPr/>
        </p:nvSpPr>
        <p:spPr>
          <a:xfrm>
            <a:off x="1866348" y="21191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636" name="Google Shape;636;p55"/>
          <p:cNvSpPr/>
          <p:nvPr/>
        </p:nvSpPr>
        <p:spPr>
          <a:xfrm>
            <a:off x="1043342" y="2510050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637" name="Google Shape;637;p55"/>
          <p:cNvSpPr/>
          <p:nvPr/>
        </p:nvSpPr>
        <p:spPr>
          <a:xfrm>
            <a:off x="18663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38" name="Google Shape;638;p55"/>
          <p:cNvSpPr/>
          <p:nvPr/>
        </p:nvSpPr>
        <p:spPr>
          <a:xfrm>
            <a:off x="1043342" y="2900944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639" name="Google Shape;639;p55"/>
          <p:cNvSpPr/>
          <p:nvPr/>
        </p:nvSpPr>
        <p:spPr>
          <a:xfrm>
            <a:off x="18663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NaN</a:t>
            </a:r>
            <a:endParaRPr sz="1000"/>
          </a:p>
        </p:txBody>
      </p:sp>
      <p:sp>
        <p:nvSpPr>
          <p:cNvPr id="640" name="Google Shape;640;p55"/>
          <p:cNvSpPr/>
          <p:nvPr/>
        </p:nvSpPr>
        <p:spPr>
          <a:xfrm>
            <a:off x="1043342" y="3291838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41" name="Google Shape;641;p55"/>
          <p:cNvSpPr/>
          <p:nvPr/>
        </p:nvSpPr>
        <p:spPr>
          <a:xfrm>
            <a:off x="1866348" y="32918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642" name="Google Shape;642;p55"/>
          <p:cNvSpPr/>
          <p:nvPr/>
        </p:nvSpPr>
        <p:spPr>
          <a:xfrm>
            <a:off x="1043342" y="3682731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43" name="Google Shape;643;p55"/>
          <p:cNvSpPr/>
          <p:nvPr/>
        </p:nvSpPr>
        <p:spPr>
          <a:xfrm>
            <a:off x="1866348" y="36827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44" name="Google Shape;644;p55"/>
          <p:cNvSpPr/>
          <p:nvPr/>
        </p:nvSpPr>
        <p:spPr>
          <a:xfrm>
            <a:off x="1043342" y="4073625"/>
            <a:ext cx="7788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45" name="Google Shape;645;p55"/>
          <p:cNvSpPr/>
          <p:nvPr/>
        </p:nvSpPr>
        <p:spPr>
          <a:xfrm>
            <a:off x="1866348" y="40736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646" name="Google Shape;646;p55"/>
          <p:cNvSpPr/>
          <p:nvPr/>
        </p:nvSpPr>
        <p:spPr>
          <a:xfrm>
            <a:off x="3734937" y="110877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647" name="Google Shape;647;p55"/>
          <p:cNvSpPr/>
          <p:nvPr/>
        </p:nvSpPr>
        <p:spPr>
          <a:xfrm>
            <a:off x="454904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48" name="Google Shape;648;p55"/>
          <p:cNvSpPr/>
          <p:nvPr/>
        </p:nvSpPr>
        <p:spPr>
          <a:xfrm>
            <a:off x="3734937" y="1499669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649" name="Google Shape;649;p55"/>
          <p:cNvSpPr/>
          <p:nvPr/>
        </p:nvSpPr>
        <p:spPr>
          <a:xfrm>
            <a:off x="4549048" y="14996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sp>
        <p:nvSpPr>
          <p:cNvPr id="650" name="Google Shape;650;p55"/>
          <p:cNvSpPr/>
          <p:nvPr/>
        </p:nvSpPr>
        <p:spPr>
          <a:xfrm>
            <a:off x="3734937" y="2510056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651" name="Google Shape;651;p55"/>
          <p:cNvSpPr/>
          <p:nvPr/>
        </p:nvSpPr>
        <p:spPr>
          <a:xfrm>
            <a:off x="4549048" y="25100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52" name="Google Shape;652;p55"/>
          <p:cNvSpPr/>
          <p:nvPr/>
        </p:nvSpPr>
        <p:spPr>
          <a:xfrm>
            <a:off x="3734937" y="2900950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653" name="Google Shape;653;p55"/>
          <p:cNvSpPr/>
          <p:nvPr/>
        </p:nvSpPr>
        <p:spPr>
          <a:xfrm>
            <a:off x="45490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54" name="Google Shape;654;p55"/>
          <p:cNvSpPr/>
          <p:nvPr/>
        </p:nvSpPr>
        <p:spPr>
          <a:xfrm>
            <a:off x="3734937" y="3530338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55" name="Google Shape;655;p55"/>
          <p:cNvSpPr/>
          <p:nvPr/>
        </p:nvSpPr>
        <p:spPr>
          <a:xfrm>
            <a:off x="4549048" y="3530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656" name="Google Shape;656;p55"/>
          <p:cNvSpPr/>
          <p:nvPr/>
        </p:nvSpPr>
        <p:spPr>
          <a:xfrm>
            <a:off x="3734937" y="3921231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57" name="Google Shape;657;p55"/>
          <p:cNvSpPr/>
          <p:nvPr/>
        </p:nvSpPr>
        <p:spPr>
          <a:xfrm>
            <a:off x="4549048" y="3921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658" name="Google Shape;658;p55"/>
          <p:cNvSpPr/>
          <p:nvPr/>
        </p:nvSpPr>
        <p:spPr>
          <a:xfrm>
            <a:off x="3734937" y="469312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59" name="Google Shape;659;p55"/>
          <p:cNvSpPr/>
          <p:nvPr/>
        </p:nvSpPr>
        <p:spPr>
          <a:xfrm>
            <a:off x="4549048" y="4693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660" name="Google Shape;660;p55"/>
          <p:cNvSpPr/>
          <p:nvPr/>
        </p:nvSpPr>
        <p:spPr>
          <a:xfrm>
            <a:off x="7014141" y="2510050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1992</a:t>
            </a:r>
            <a:endParaRPr sz="1800"/>
          </a:p>
        </p:txBody>
      </p:sp>
      <p:sp>
        <p:nvSpPr>
          <p:cNvPr id="661" name="Google Shape;661;p55"/>
          <p:cNvSpPr/>
          <p:nvPr/>
        </p:nvSpPr>
        <p:spPr>
          <a:xfrm>
            <a:off x="7917548" y="25100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662" name="Google Shape;662;p55"/>
          <p:cNvSpPr/>
          <p:nvPr/>
        </p:nvSpPr>
        <p:spPr>
          <a:xfrm>
            <a:off x="7014141" y="2900952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1996</a:t>
            </a:r>
            <a:endParaRPr sz="1800"/>
          </a:p>
        </p:txBody>
      </p:sp>
      <p:sp>
        <p:nvSpPr>
          <p:cNvPr id="663" name="Google Shape;663;p55"/>
          <p:cNvSpPr/>
          <p:nvPr/>
        </p:nvSpPr>
        <p:spPr>
          <a:xfrm>
            <a:off x="7917548" y="29009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64" name="Google Shape;664;p55"/>
          <p:cNvSpPr/>
          <p:nvPr/>
        </p:nvSpPr>
        <p:spPr>
          <a:xfrm>
            <a:off x="7014141" y="3291854"/>
            <a:ext cx="8592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65" name="Google Shape;665;p55"/>
          <p:cNvSpPr/>
          <p:nvPr/>
        </p:nvSpPr>
        <p:spPr>
          <a:xfrm>
            <a:off x="7917548" y="32918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cxnSp>
        <p:nvCxnSpPr>
          <p:cNvPr id="666" name="Google Shape;666;p55"/>
          <p:cNvCxnSpPr/>
          <p:nvPr/>
        </p:nvCxnSpPr>
        <p:spPr>
          <a:xfrm>
            <a:off x="3089350" y="2877250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55"/>
          <p:cNvCxnSpPr/>
          <p:nvPr/>
        </p:nvCxnSpPr>
        <p:spPr>
          <a:xfrm>
            <a:off x="5907395" y="1694984"/>
            <a:ext cx="848400" cy="962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55"/>
          <p:cNvCxnSpPr/>
          <p:nvPr/>
        </p:nvCxnSpPr>
        <p:spPr>
          <a:xfrm>
            <a:off x="5902345" y="3055009"/>
            <a:ext cx="859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55"/>
          <p:cNvCxnSpPr/>
          <p:nvPr/>
        </p:nvCxnSpPr>
        <p:spPr>
          <a:xfrm rot="10800000" flipH="1">
            <a:off x="5931950" y="3448050"/>
            <a:ext cx="823800" cy="102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55"/>
          <p:cNvSpPr/>
          <p:nvPr/>
        </p:nvSpPr>
        <p:spPr>
          <a:xfrm rot="-5400000">
            <a:off x="3137700" y="851650"/>
            <a:ext cx="357900" cy="59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5"/>
          <p:cNvSpPr/>
          <p:nvPr/>
        </p:nvSpPr>
        <p:spPr>
          <a:xfrm rot="-5400000">
            <a:off x="6207300" y="6638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5"/>
          <p:cNvSpPr txBox="1"/>
          <p:nvPr/>
        </p:nvSpPr>
        <p:spPr>
          <a:xfrm>
            <a:off x="2791950" y="624850"/>
            <a:ext cx="1712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groupby("year")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55"/>
          <p:cNvSpPr txBox="1"/>
          <p:nvPr/>
        </p:nvSpPr>
        <p:spPr>
          <a:xfrm>
            <a:off x="5902350" y="624850"/>
            <a:ext cx="3120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.count()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55"/>
          <p:cNvSpPr/>
          <p:nvPr/>
        </p:nvSpPr>
        <p:spPr>
          <a:xfrm>
            <a:off x="2365353" y="1337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675" name="Google Shape;675;p55"/>
          <p:cNvSpPr/>
          <p:nvPr/>
        </p:nvSpPr>
        <p:spPr>
          <a:xfrm>
            <a:off x="2365353" y="1728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676" name="Google Shape;676;p55"/>
          <p:cNvSpPr/>
          <p:nvPr/>
        </p:nvSpPr>
        <p:spPr>
          <a:xfrm>
            <a:off x="2365353" y="2119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677" name="Google Shape;677;p55"/>
          <p:cNvSpPr/>
          <p:nvPr/>
        </p:nvSpPr>
        <p:spPr>
          <a:xfrm>
            <a:off x="2365353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678" name="Google Shape;678;p55"/>
          <p:cNvSpPr/>
          <p:nvPr/>
        </p:nvSpPr>
        <p:spPr>
          <a:xfrm>
            <a:off x="2365353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679" name="Google Shape;679;p55"/>
          <p:cNvSpPr/>
          <p:nvPr/>
        </p:nvSpPr>
        <p:spPr>
          <a:xfrm>
            <a:off x="2365353" y="32918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sp>
        <p:nvSpPr>
          <p:cNvPr id="680" name="Google Shape;680;p55"/>
          <p:cNvSpPr/>
          <p:nvPr/>
        </p:nvSpPr>
        <p:spPr>
          <a:xfrm>
            <a:off x="2365353" y="3682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681" name="Google Shape;681;p55"/>
          <p:cNvSpPr/>
          <p:nvPr/>
        </p:nvSpPr>
        <p:spPr>
          <a:xfrm>
            <a:off x="2365353" y="4073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682" name="Google Shape;682;p55"/>
          <p:cNvSpPr/>
          <p:nvPr/>
        </p:nvSpPr>
        <p:spPr>
          <a:xfrm>
            <a:off x="5049078" y="11087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</a:t>
            </a:r>
            <a:endParaRPr sz="1800"/>
          </a:p>
        </p:txBody>
      </p:sp>
      <p:sp>
        <p:nvSpPr>
          <p:cNvPr id="683" name="Google Shape;683;p55"/>
          <p:cNvSpPr/>
          <p:nvPr/>
        </p:nvSpPr>
        <p:spPr>
          <a:xfrm>
            <a:off x="5049078" y="14996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</a:t>
            </a:r>
            <a:endParaRPr sz="1800"/>
          </a:p>
        </p:txBody>
      </p:sp>
      <p:sp>
        <p:nvSpPr>
          <p:cNvPr id="684" name="Google Shape;684;p55"/>
          <p:cNvSpPr/>
          <p:nvPr/>
        </p:nvSpPr>
        <p:spPr>
          <a:xfrm>
            <a:off x="5049078" y="25100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tx</a:t>
            </a:r>
            <a:endParaRPr sz="1800"/>
          </a:p>
        </p:txBody>
      </p:sp>
      <p:sp>
        <p:nvSpPr>
          <p:cNvPr id="685" name="Google Shape;685;p55"/>
          <p:cNvSpPr/>
          <p:nvPr/>
        </p:nvSpPr>
        <p:spPr>
          <a:xfrm>
            <a:off x="5049078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</a:t>
            </a:r>
            <a:endParaRPr sz="1800"/>
          </a:p>
        </p:txBody>
      </p:sp>
      <p:sp>
        <p:nvSpPr>
          <p:cNvPr id="686" name="Google Shape;686;p55"/>
          <p:cNvSpPr/>
          <p:nvPr/>
        </p:nvSpPr>
        <p:spPr>
          <a:xfrm>
            <a:off x="5049078" y="35303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</a:t>
            </a:r>
            <a:endParaRPr sz="1800"/>
          </a:p>
        </p:txBody>
      </p:sp>
      <p:sp>
        <p:nvSpPr>
          <p:cNvPr id="687" name="Google Shape;687;p55"/>
          <p:cNvSpPr/>
          <p:nvPr/>
        </p:nvSpPr>
        <p:spPr>
          <a:xfrm>
            <a:off x="5049078" y="3921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sp>
        <p:nvSpPr>
          <p:cNvPr id="688" name="Google Shape;688;p55"/>
          <p:cNvSpPr/>
          <p:nvPr/>
        </p:nvSpPr>
        <p:spPr>
          <a:xfrm>
            <a:off x="5049078" y="4693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sd</a:t>
            </a:r>
            <a:endParaRPr sz="1800"/>
          </a:p>
        </p:txBody>
      </p:sp>
      <p:sp>
        <p:nvSpPr>
          <p:cNvPr id="689" name="Google Shape;689;p55"/>
          <p:cNvSpPr/>
          <p:nvPr/>
        </p:nvSpPr>
        <p:spPr>
          <a:xfrm>
            <a:off x="3734925" y="4302275"/>
            <a:ext cx="7698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2000</a:t>
            </a:r>
            <a:endParaRPr sz="1800"/>
          </a:p>
        </p:txBody>
      </p:sp>
      <p:sp>
        <p:nvSpPr>
          <p:cNvPr id="690" name="Google Shape;690;p55"/>
          <p:cNvSpPr/>
          <p:nvPr/>
        </p:nvSpPr>
        <p:spPr>
          <a:xfrm>
            <a:off x="4548948" y="43022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91" name="Google Shape;691;p55"/>
          <p:cNvSpPr/>
          <p:nvPr/>
        </p:nvSpPr>
        <p:spPr>
          <a:xfrm>
            <a:off x="5048978" y="4302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</a:t>
            </a:r>
            <a:endParaRPr sz="1800"/>
          </a:p>
        </p:txBody>
      </p:sp>
      <p:sp>
        <p:nvSpPr>
          <p:cNvPr id="692" name="Google Shape;69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693" name="Google Shape;693;p55"/>
          <p:cNvSpPr/>
          <p:nvPr/>
        </p:nvSpPr>
        <p:spPr>
          <a:xfrm>
            <a:off x="8408748" y="25100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94" name="Google Shape;694;p55"/>
          <p:cNvSpPr/>
          <p:nvPr/>
        </p:nvSpPr>
        <p:spPr>
          <a:xfrm>
            <a:off x="8408748" y="2900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695" name="Google Shape;695;p55"/>
          <p:cNvSpPr/>
          <p:nvPr/>
        </p:nvSpPr>
        <p:spPr>
          <a:xfrm>
            <a:off x="8408748" y="329188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96" name="Google Shape;696;p55"/>
          <p:cNvSpPr txBox="1"/>
          <p:nvPr/>
        </p:nvSpPr>
        <p:spPr>
          <a:xfrm>
            <a:off x="6883600" y="1542425"/>
            <a:ext cx="226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Returns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the counts of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non-missing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values in each column.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7" name="Google Shape;697;p5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by Group</a:t>
            </a:r>
            <a:endParaRPr/>
          </a:p>
        </p:txBody>
      </p:sp>
      <p:sp>
        <p:nvSpPr>
          <p:cNvPr id="703" name="Google Shape;703;p5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Another common use for groups is to filter data.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groupby.filter</a:t>
            </a:r>
            <a:r>
              <a:rPr lang="en"/>
              <a:t> takes an argument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"/>
              <a:t> is a function that: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Takes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as input.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Returns either </a:t>
            </a: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/>
              <a:t> or </a:t>
            </a:r>
            <a:r>
              <a:rPr lang="en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filter</a:t>
            </a:r>
            <a:r>
              <a:rPr lang="en"/>
              <a:t> applies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func</a:t>
            </a:r>
            <a:r>
              <a:rPr lang="en"/>
              <a:t> to each group/sub-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: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func</a:t>
            </a:r>
            <a:r>
              <a:rPr lang="en"/>
              <a:t> returns </a:t>
            </a:r>
            <a:r>
              <a:rPr lang="en" b="1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"/>
              <a:t> for a group, then all rows belonging to the group are </a:t>
            </a:r>
            <a:r>
              <a:rPr lang="en" b="1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preserved</a:t>
            </a:r>
            <a:r>
              <a:rPr lang="en"/>
              <a:t>.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func</a:t>
            </a:r>
            <a:r>
              <a:rPr lang="en"/>
              <a:t> returns </a:t>
            </a:r>
            <a:r>
              <a:rPr lang="en" b="1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False</a:t>
            </a:r>
            <a:r>
              <a:rPr lang="en"/>
              <a:t> for a group, then all rows belonging to that group are </a:t>
            </a:r>
            <a:r>
              <a:rPr lang="en" b="1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filtered out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Notes: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/>
              <a:t>Filtering is done per group, not per row. Different from boolean filtering.</a:t>
            </a:r>
            <a:endParaRPr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Unlike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agg()</a:t>
            </a:r>
            <a:r>
              <a:rPr lang="en"/>
              <a:t>, the column we grouped on does NOT become the index! </a:t>
            </a:r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groupby.filter()</a:t>
            </a:r>
            <a:endParaRPr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sp>
        <p:nvSpPr>
          <p:cNvPr id="710" name="Google Shape;710;p57"/>
          <p:cNvSpPr/>
          <p:nvPr/>
        </p:nvSpPr>
        <p:spPr>
          <a:xfrm>
            <a:off x="1249457" y="131797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11" name="Google Shape;711;p57"/>
          <p:cNvSpPr/>
          <p:nvPr/>
        </p:nvSpPr>
        <p:spPr>
          <a:xfrm>
            <a:off x="1651548" y="1317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12" name="Google Shape;712;p57"/>
          <p:cNvSpPr/>
          <p:nvPr/>
        </p:nvSpPr>
        <p:spPr>
          <a:xfrm>
            <a:off x="1249457" y="1708869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13" name="Google Shape;713;p57"/>
          <p:cNvSpPr/>
          <p:nvPr/>
        </p:nvSpPr>
        <p:spPr>
          <a:xfrm>
            <a:off x="1651548" y="17088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14" name="Google Shape;714;p57"/>
          <p:cNvSpPr/>
          <p:nvPr/>
        </p:nvSpPr>
        <p:spPr>
          <a:xfrm>
            <a:off x="1249457" y="2099763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15" name="Google Shape;715;p57"/>
          <p:cNvSpPr/>
          <p:nvPr/>
        </p:nvSpPr>
        <p:spPr>
          <a:xfrm>
            <a:off x="1651548" y="20997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716" name="Google Shape;716;p57"/>
          <p:cNvSpPr/>
          <p:nvPr/>
        </p:nvSpPr>
        <p:spPr>
          <a:xfrm>
            <a:off x="1249457" y="2490656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17" name="Google Shape;717;p57"/>
          <p:cNvSpPr/>
          <p:nvPr/>
        </p:nvSpPr>
        <p:spPr>
          <a:xfrm>
            <a:off x="1651548" y="24906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18" name="Google Shape;718;p57"/>
          <p:cNvSpPr/>
          <p:nvPr/>
        </p:nvSpPr>
        <p:spPr>
          <a:xfrm>
            <a:off x="1249457" y="2881550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19" name="Google Shape;719;p57"/>
          <p:cNvSpPr/>
          <p:nvPr/>
        </p:nvSpPr>
        <p:spPr>
          <a:xfrm>
            <a:off x="1651548" y="28815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20" name="Google Shape;720;p57"/>
          <p:cNvSpPr/>
          <p:nvPr/>
        </p:nvSpPr>
        <p:spPr>
          <a:xfrm>
            <a:off x="1249457" y="3272444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21" name="Google Shape;721;p57"/>
          <p:cNvSpPr/>
          <p:nvPr/>
        </p:nvSpPr>
        <p:spPr>
          <a:xfrm>
            <a:off x="1651548" y="32724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722" name="Google Shape;722;p57"/>
          <p:cNvSpPr/>
          <p:nvPr/>
        </p:nvSpPr>
        <p:spPr>
          <a:xfrm>
            <a:off x="1249457" y="3663338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23" name="Google Shape;723;p57"/>
          <p:cNvSpPr/>
          <p:nvPr/>
        </p:nvSpPr>
        <p:spPr>
          <a:xfrm>
            <a:off x="1651548" y="3663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724" name="Google Shape;724;p57"/>
          <p:cNvSpPr/>
          <p:nvPr/>
        </p:nvSpPr>
        <p:spPr>
          <a:xfrm>
            <a:off x="1249457" y="4054231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endParaRPr sz="1800"/>
          </a:p>
        </p:txBody>
      </p:sp>
      <p:sp>
        <p:nvSpPr>
          <p:cNvPr id="725" name="Google Shape;725;p57"/>
          <p:cNvSpPr/>
          <p:nvPr/>
        </p:nvSpPr>
        <p:spPr>
          <a:xfrm>
            <a:off x="1651548" y="4054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26" name="Google Shape;726;p57"/>
          <p:cNvSpPr/>
          <p:nvPr/>
        </p:nvSpPr>
        <p:spPr>
          <a:xfrm>
            <a:off x="1249457" y="444512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27" name="Google Shape;727;p57"/>
          <p:cNvSpPr/>
          <p:nvPr/>
        </p:nvSpPr>
        <p:spPr>
          <a:xfrm>
            <a:off x="1651548" y="4445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728" name="Google Shape;728;p57"/>
          <p:cNvSpPr/>
          <p:nvPr/>
        </p:nvSpPr>
        <p:spPr>
          <a:xfrm>
            <a:off x="3398757" y="101317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29" name="Google Shape;729;p57"/>
          <p:cNvSpPr/>
          <p:nvPr/>
        </p:nvSpPr>
        <p:spPr>
          <a:xfrm>
            <a:off x="3800848" y="10131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30" name="Google Shape;730;p57"/>
          <p:cNvSpPr/>
          <p:nvPr/>
        </p:nvSpPr>
        <p:spPr>
          <a:xfrm>
            <a:off x="3398757" y="1404069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31" name="Google Shape;731;p57"/>
          <p:cNvSpPr/>
          <p:nvPr/>
        </p:nvSpPr>
        <p:spPr>
          <a:xfrm>
            <a:off x="3800848" y="14040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32" name="Google Shape;732;p57"/>
          <p:cNvSpPr/>
          <p:nvPr/>
        </p:nvSpPr>
        <p:spPr>
          <a:xfrm>
            <a:off x="3398757" y="1794963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733" name="Google Shape;733;p57"/>
          <p:cNvSpPr/>
          <p:nvPr/>
        </p:nvSpPr>
        <p:spPr>
          <a:xfrm>
            <a:off x="3800848" y="17949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734" name="Google Shape;734;p57"/>
          <p:cNvSpPr/>
          <p:nvPr/>
        </p:nvSpPr>
        <p:spPr>
          <a:xfrm>
            <a:off x="3398757" y="2352170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35" name="Google Shape;735;p57"/>
          <p:cNvSpPr/>
          <p:nvPr/>
        </p:nvSpPr>
        <p:spPr>
          <a:xfrm>
            <a:off x="3800848" y="235217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36" name="Google Shape;736;p57"/>
          <p:cNvSpPr/>
          <p:nvPr/>
        </p:nvSpPr>
        <p:spPr>
          <a:xfrm>
            <a:off x="3398757" y="2743064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37" name="Google Shape;737;p57"/>
          <p:cNvSpPr/>
          <p:nvPr/>
        </p:nvSpPr>
        <p:spPr>
          <a:xfrm>
            <a:off x="3800848" y="274306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38" name="Google Shape;738;p57"/>
          <p:cNvSpPr/>
          <p:nvPr/>
        </p:nvSpPr>
        <p:spPr>
          <a:xfrm>
            <a:off x="3398757" y="3133958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39" name="Google Shape;739;p57"/>
          <p:cNvSpPr/>
          <p:nvPr/>
        </p:nvSpPr>
        <p:spPr>
          <a:xfrm>
            <a:off x="3800848" y="313395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740" name="Google Shape;740;p57"/>
          <p:cNvSpPr/>
          <p:nvPr/>
        </p:nvSpPr>
        <p:spPr>
          <a:xfrm>
            <a:off x="3389607" y="3691174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41" name="Google Shape;741;p57"/>
          <p:cNvSpPr/>
          <p:nvPr/>
        </p:nvSpPr>
        <p:spPr>
          <a:xfrm>
            <a:off x="3791698" y="369117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742" name="Google Shape;742;p57"/>
          <p:cNvSpPr/>
          <p:nvPr/>
        </p:nvSpPr>
        <p:spPr>
          <a:xfrm>
            <a:off x="3389607" y="4082067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43" name="Google Shape;743;p57"/>
          <p:cNvSpPr/>
          <p:nvPr/>
        </p:nvSpPr>
        <p:spPr>
          <a:xfrm>
            <a:off x="3791698" y="4082067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744" name="Google Shape;744;p57"/>
          <p:cNvSpPr/>
          <p:nvPr/>
        </p:nvSpPr>
        <p:spPr>
          <a:xfrm>
            <a:off x="3389607" y="4639275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endParaRPr sz="1800"/>
          </a:p>
        </p:txBody>
      </p:sp>
      <p:sp>
        <p:nvSpPr>
          <p:cNvPr id="745" name="Google Shape;745;p57"/>
          <p:cNvSpPr/>
          <p:nvPr/>
        </p:nvSpPr>
        <p:spPr>
          <a:xfrm>
            <a:off x="3791698" y="46392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cxnSp>
        <p:nvCxnSpPr>
          <p:cNvPr id="746" name="Google Shape;746;p57"/>
          <p:cNvCxnSpPr/>
          <p:nvPr/>
        </p:nvCxnSpPr>
        <p:spPr>
          <a:xfrm>
            <a:off x="2482525" y="3062625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57"/>
          <p:cNvCxnSpPr/>
          <p:nvPr/>
        </p:nvCxnSpPr>
        <p:spPr>
          <a:xfrm rot="10800000" flipH="1">
            <a:off x="4349650" y="3055075"/>
            <a:ext cx="1726500" cy="2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8" name="Google Shape;748;p57"/>
          <p:cNvSpPr/>
          <p:nvPr/>
        </p:nvSpPr>
        <p:spPr>
          <a:xfrm rot="-5400000">
            <a:off x="2577300" y="6444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7"/>
          <p:cNvSpPr/>
          <p:nvPr/>
        </p:nvSpPr>
        <p:spPr>
          <a:xfrm rot="-5400000">
            <a:off x="5125725" y="536300"/>
            <a:ext cx="321900" cy="179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7"/>
          <p:cNvSpPr txBox="1"/>
          <p:nvPr/>
        </p:nvSpPr>
        <p:spPr>
          <a:xfrm>
            <a:off x="2272350" y="605450"/>
            <a:ext cx="96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1" name="Google Shape;751;p57"/>
          <p:cNvSpPr txBox="1"/>
          <p:nvPr/>
        </p:nvSpPr>
        <p:spPr>
          <a:xfrm>
            <a:off x="4388475" y="699413"/>
            <a:ext cx="4095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.filter(f)</a:t>
            </a:r>
            <a:r>
              <a:rPr lang="en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rPr>
              <a:t>, where </a:t>
            </a:r>
            <a:endParaRPr>
              <a:solidFill>
                <a:srgbClr val="BE07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    f = lambda sf: sf["num"].sum() &gt; 10</a:t>
            </a:r>
            <a:endParaRPr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6220557" y="2041026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53" name="Google Shape;753;p57"/>
          <p:cNvSpPr/>
          <p:nvPr/>
        </p:nvSpPr>
        <p:spPr>
          <a:xfrm>
            <a:off x="6622648" y="204102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754" name="Google Shape;754;p57"/>
          <p:cNvSpPr/>
          <p:nvPr/>
        </p:nvSpPr>
        <p:spPr>
          <a:xfrm>
            <a:off x="6220557" y="2431920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55" name="Google Shape;755;p57"/>
          <p:cNvSpPr/>
          <p:nvPr/>
        </p:nvSpPr>
        <p:spPr>
          <a:xfrm>
            <a:off x="6622648" y="243192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756" name="Google Shape;756;p57"/>
          <p:cNvSpPr/>
          <p:nvPr/>
        </p:nvSpPr>
        <p:spPr>
          <a:xfrm>
            <a:off x="6220557" y="2818150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57" name="Google Shape;757;p57"/>
          <p:cNvSpPr/>
          <p:nvPr/>
        </p:nvSpPr>
        <p:spPr>
          <a:xfrm>
            <a:off x="6622648" y="28181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58" name="Google Shape;758;p57"/>
          <p:cNvSpPr/>
          <p:nvPr/>
        </p:nvSpPr>
        <p:spPr>
          <a:xfrm>
            <a:off x="6220557" y="3209044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759" name="Google Shape;759;p57"/>
          <p:cNvSpPr/>
          <p:nvPr/>
        </p:nvSpPr>
        <p:spPr>
          <a:xfrm>
            <a:off x="6622648" y="32090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760" name="Google Shape;760;p57"/>
          <p:cNvSpPr/>
          <p:nvPr/>
        </p:nvSpPr>
        <p:spPr>
          <a:xfrm>
            <a:off x="6220557" y="3600316"/>
            <a:ext cx="357900" cy="3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761" name="Google Shape;761;p57"/>
          <p:cNvSpPr/>
          <p:nvPr/>
        </p:nvSpPr>
        <p:spPr>
          <a:xfrm>
            <a:off x="6622648" y="360031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cxnSp>
        <p:nvCxnSpPr>
          <p:cNvPr id="762" name="Google Shape;762;p57"/>
          <p:cNvCxnSpPr>
            <a:stCxn id="731" idx="3"/>
          </p:cNvCxnSpPr>
          <p:nvPr/>
        </p:nvCxnSpPr>
        <p:spPr>
          <a:xfrm>
            <a:off x="4247848" y="1558119"/>
            <a:ext cx="1822500" cy="1099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57"/>
          <p:cNvCxnSpPr/>
          <p:nvPr/>
        </p:nvCxnSpPr>
        <p:spPr>
          <a:xfrm rot="10800000" flipH="1">
            <a:off x="4291425" y="3448025"/>
            <a:ext cx="1779000" cy="573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57"/>
          <p:cNvCxnSpPr>
            <a:stCxn id="745" idx="3"/>
          </p:cNvCxnSpPr>
          <p:nvPr/>
        </p:nvCxnSpPr>
        <p:spPr>
          <a:xfrm rot="10800000" flipH="1">
            <a:off x="4238698" y="3867825"/>
            <a:ext cx="1832400" cy="925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65" name="Google Shape;765;p57"/>
          <p:cNvSpPr txBox="1"/>
          <p:nvPr/>
        </p:nvSpPr>
        <p:spPr>
          <a:xfrm>
            <a:off x="4967400" y="2702293"/>
            <a:ext cx="383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766" name="Google Shape;766;p57"/>
          <p:cNvSpPr txBox="1"/>
          <p:nvPr/>
        </p:nvSpPr>
        <p:spPr>
          <a:xfrm>
            <a:off x="4967400" y="3442043"/>
            <a:ext cx="383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767" name="Google Shape;767;p57"/>
          <p:cNvSpPr txBox="1"/>
          <p:nvPr/>
        </p:nvSpPr>
        <p:spPr>
          <a:xfrm>
            <a:off x="5094975" y="1823268"/>
            <a:ext cx="383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6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68" name="Google Shape;768;p57"/>
          <p:cNvSpPr txBox="1"/>
          <p:nvPr/>
        </p:nvSpPr>
        <p:spPr>
          <a:xfrm>
            <a:off x="5038548" y="4240053"/>
            <a:ext cx="3834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5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69" name="Google Shape;769;p57"/>
          <p:cNvSpPr txBox="1"/>
          <p:nvPr/>
        </p:nvSpPr>
        <p:spPr>
          <a:xfrm>
            <a:off x="1651550" y="999825"/>
            <a:ext cx="62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0" name="Google Shape;770;p57"/>
          <p:cNvSpPr txBox="1"/>
          <p:nvPr/>
        </p:nvSpPr>
        <p:spPr>
          <a:xfrm>
            <a:off x="3762213" y="698738"/>
            <a:ext cx="62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1" name="Google Shape;77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Elections Dataset</a:t>
            </a:r>
            <a:endParaRPr/>
          </a:p>
        </p:txBody>
      </p:sp>
      <p:sp>
        <p:nvSpPr>
          <p:cNvPr id="777" name="Google Shape;777;p5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Going back to the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elections</a:t>
            </a:r>
            <a:r>
              <a:rPr lang="en"/>
              <a:t> dataset.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Let's keep only election year results where the max '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%</a:t>
            </a:r>
            <a:r>
              <a:rPr lang="en"/>
              <a:t>' is less than 45%.</a:t>
            </a:r>
            <a:endParaRPr/>
          </a:p>
        </p:txBody>
      </p:sp>
      <p:sp>
        <p:nvSpPr>
          <p:cNvPr id="778" name="Google Shape;77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779" name="Google Shape;779;p58"/>
          <p:cNvSpPr txBox="1"/>
          <p:nvPr/>
        </p:nvSpPr>
        <p:spPr>
          <a:xfrm>
            <a:off x="859025" y="1199125"/>
            <a:ext cx="6938400" cy="4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sf: sf[</a:t>
            </a:r>
            <a:r>
              <a:rPr lang="en" sz="1500">
                <a:solidFill>
                  <a:srgbClr val="98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 &lt;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0" name="Google Shape;7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955" y="1727103"/>
            <a:ext cx="648453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</a:t>
            </a:r>
            <a:r>
              <a:rPr lang="en"/>
              <a:t> Puzzle</a:t>
            </a:r>
            <a:endParaRPr/>
          </a:p>
        </p:txBody>
      </p:sp>
      <p:sp>
        <p:nvSpPr>
          <p:cNvPr id="795" name="Google Shape;795;p6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Puzzle</a:t>
            </a:r>
            <a:r>
              <a:rPr lang="en"/>
              <a:t>: We want to know the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best election by each party</a:t>
            </a:r>
            <a:r>
              <a:rPr lang="en"/>
              <a:t>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Best election: The election with the highest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%</a:t>
            </a:r>
            <a:r>
              <a:rPr lang="en"/>
              <a:t> of votes.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For example, Democrat’s best election was in 1964, with candidate Lyndon Johnson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winning 61.3% of votes.</a:t>
            </a:r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797" name="Google Shape;7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050" y="1681826"/>
            <a:ext cx="5645651" cy="29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#1</a:t>
            </a:r>
            <a:endParaRPr/>
          </a:p>
        </p:txBody>
      </p:sp>
      <p:sp>
        <p:nvSpPr>
          <p:cNvPr id="803" name="Google Shape;803;p6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Why does the table seem to claim that Woodrow Wilson won the presidency in 2020?</a:t>
            </a:r>
            <a:endParaRPr dirty="0"/>
          </a:p>
        </p:txBody>
      </p:sp>
      <p:pic>
        <p:nvPicPr>
          <p:cNvPr id="804" name="Google Shape;8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01" y="1504175"/>
            <a:ext cx="5203650" cy="3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1"/>
          <p:cNvSpPr txBox="1"/>
          <p:nvPr/>
        </p:nvSpPr>
        <p:spPr>
          <a:xfrm>
            <a:off x="2004575" y="951814"/>
            <a:ext cx="4894800" cy="41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6" name="Google Shape;80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942875" y="4332175"/>
            <a:ext cx="5114400" cy="330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Attempt #1</a:t>
            </a:r>
            <a:endParaRPr/>
          </a:p>
        </p:txBody>
      </p:sp>
      <p:sp>
        <p:nvSpPr>
          <p:cNvPr id="813" name="Google Shape;813;p62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does the table seem to claim that Woodrow Wilson won the presidency in 2020?</a:t>
            </a:r>
            <a:endParaRPr/>
          </a:p>
        </p:txBody>
      </p:sp>
      <p:sp>
        <p:nvSpPr>
          <p:cNvPr id="814" name="Google Shape;814;p62"/>
          <p:cNvSpPr txBox="1">
            <a:spLocks noGrp="1"/>
          </p:cNvSpPr>
          <p:nvPr>
            <p:ph type="body" idx="1"/>
          </p:nvPr>
        </p:nvSpPr>
        <p:spPr>
          <a:xfrm>
            <a:off x="157550" y="1472350"/>
            <a:ext cx="3159900" cy="3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Every column is calculated independently! Among Democrats: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Last year they ran: 2020.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Alphabetically the latest candidate name: Woodrow Wilson.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Highest % of vote: 61.34%.</a:t>
            </a:r>
            <a:endParaRPr/>
          </a:p>
        </p:txBody>
      </p:sp>
      <p:pic>
        <p:nvPicPr>
          <p:cNvPr id="815" name="Google Shape;8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576" y="1480875"/>
            <a:ext cx="5203650" cy="3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2"/>
          <p:cNvSpPr txBox="1"/>
          <p:nvPr/>
        </p:nvSpPr>
        <p:spPr>
          <a:xfrm>
            <a:off x="3496350" y="928514"/>
            <a:ext cx="4894800" cy="41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Attempt #2: Motivation</a:t>
            </a:r>
            <a:endParaRPr/>
          </a:p>
        </p:txBody>
      </p:sp>
      <p:sp>
        <p:nvSpPr>
          <p:cNvPr id="823" name="Google Shape;823;p6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want to preserve entire rows, so we need an aggregate function that does that.</a:t>
            </a:r>
            <a:endParaRPr/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25" y="1809751"/>
            <a:ext cx="5645651" cy="29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GroupBy</a:t>
            </a:r>
            <a:r>
              <a:rPr lang="en"/>
              <a:t> Objects and Other Methods</a:t>
            </a:r>
            <a:endParaRPr/>
          </a:p>
        </p:txBody>
      </p:sp>
      <p:sp>
        <p:nvSpPr>
          <p:cNvPr id="831" name="Google Shape;831;p6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result of a groupby operation applied to 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dirty="0"/>
              <a:t> is 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 dirty="0"/>
              <a:t> object.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It is not 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dirty="0"/>
              <a:t>!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2" name="Google Shape;832;p64"/>
          <p:cNvSpPr txBox="1"/>
          <p:nvPr/>
        </p:nvSpPr>
        <p:spPr>
          <a:xfrm>
            <a:off x="600200" y="1124775"/>
            <a:ext cx="816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grouped_by_year = elections.</a:t>
            </a: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 dirty="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(grouped_by_year)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64"/>
          <p:cNvSpPr txBox="1"/>
          <p:nvPr/>
        </p:nvSpPr>
        <p:spPr>
          <a:xfrm>
            <a:off x="687625" y="1771275"/>
            <a:ext cx="4933800" cy="41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pandas.core.groupby.generic.DataFrameGroupBy</a:t>
            </a:r>
            <a:endParaRPr sz="1500">
              <a:solidFill>
                <a:schemeClr val="dk1"/>
              </a:solidFill>
              <a:highlight>
                <a:schemeClr val="accent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4" name="Google Shape;83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835" name="Google Shape;835;p64"/>
          <p:cNvSpPr txBox="1"/>
          <p:nvPr/>
        </p:nvSpPr>
        <p:spPr>
          <a:xfrm>
            <a:off x="318025" y="3170800"/>
            <a:ext cx="41190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mean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3165675" y="3170800"/>
            <a:ext cx="28434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first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6064500" y="3170800"/>
            <a:ext cx="295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(col).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215450" y="2517400"/>
            <a:ext cx="841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Given a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object, can use various functions to generate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(or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only one choice: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Attempt #2: Solution</a:t>
            </a:r>
            <a:endParaRPr/>
          </a:p>
        </p:txBody>
      </p:sp>
      <p:sp>
        <p:nvSpPr>
          <p:cNvPr id="844" name="Google Shape;84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845" name="Google Shape;845;p65"/>
          <p:cNvSpPr/>
          <p:nvPr/>
        </p:nvSpPr>
        <p:spPr>
          <a:xfrm>
            <a:off x="2434587" y="12951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846" name="Google Shape;846;p65"/>
          <p:cNvSpPr/>
          <p:nvPr/>
        </p:nvSpPr>
        <p:spPr>
          <a:xfrm>
            <a:off x="3027488" y="1295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1964</a:t>
            </a:r>
            <a:endParaRPr sz="1200"/>
          </a:p>
        </p:txBody>
      </p:sp>
      <p:cxnSp>
        <p:nvCxnSpPr>
          <p:cNvPr id="847" name="Google Shape;847;p65"/>
          <p:cNvCxnSpPr/>
          <p:nvPr/>
        </p:nvCxnSpPr>
        <p:spPr>
          <a:xfrm>
            <a:off x="4268725" y="2625300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8" name="Google Shape;848;p65"/>
          <p:cNvCxnSpPr>
            <a:stCxn id="849" idx="3"/>
            <a:endCxn id="850" idx="1"/>
          </p:cNvCxnSpPr>
          <p:nvPr/>
        </p:nvCxnSpPr>
        <p:spPr>
          <a:xfrm>
            <a:off x="6514587" y="1476213"/>
            <a:ext cx="815100" cy="114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5"/>
          <p:cNvCxnSpPr>
            <a:stCxn id="852" idx="3"/>
            <a:endCxn id="853" idx="1"/>
          </p:cNvCxnSpPr>
          <p:nvPr/>
        </p:nvCxnSpPr>
        <p:spPr>
          <a:xfrm>
            <a:off x="6517724" y="2618425"/>
            <a:ext cx="812100" cy="35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65"/>
          <p:cNvCxnSpPr>
            <a:stCxn id="855" idx="3"/>
            <a:endCxn id="856" idx="1"/>
          </p:cNvCxnSpPr>
          <p:nvPr/>
        </p:nvCxnSpPr>
        <p:spPr>
          <a:xfrm rot="10800000" flipH="1">
            <a:off x="6528287" y="3333313"/>
            <a:ext cx="804600" cy="715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7" name="Google Shape;857;p65"/>
          <p:cNvSpPr/>
          <p:nvPr/>
        </p:nvSpPr>
        <p:spPr>
          <a:xfrm rot="-5400000">
            <a:off x="2000575" y="602888"/>
            <a:ext cx="357900" cy="8406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65"/>
          <p:cNvSpPr/>
          <p:nvPr/>
        </p:nvSpPr>
        <p:spPr>
          <a:xfrm rot="-5400000">
            <a:off x="7021025" y="625050"/>
            <a:ext cx="357900" cy="96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65"/>
          <p:cNvSpPr txBox="1"/>
          <p:nvPr/>
        </p:nvSpPr>
        <p:spPr>
          <a:xfrm>
            <a:off x="6716075" y="586050"/>
            <a:ext cx="10035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.first()</a:t>
            </a:r>
            <a:endParaRPr b="1"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65"/>
          <p:cNvSpPr/>
          <p:nvPr/>
        </p:nvSpPr>
        <p:spPr>
          <a:xfrm>
            <a:off x="3632987" y="1295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61%</a:t>
            </a:r>
            <a:endParaRPr/>
          </a:p>
        </p:txBody>
      </p:sp>
      <p:sp>
        <p:nvSpPr>
          <p:cNvPr id="861" name="Google Shape;861;p65"/>
          <p:cNvSpPr/>
          <p:nvPr/>
        </p:nvSpPr>
        <p:spPr>
          <a:xfrm>
            <a:off x="2434587" y="16527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862" name="Google Shape;862;p65"/>
          <p:cNvSpPr/>
          <p:nvPr/>
        </p:nvSpPr>
        <p:spPr>
          <a:xfrm>
            <a:off x="3027488" y="1652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1936</a:t>
            </a:r>
            <a:endParaRPr sz="1200"/>
          </a:p>
        </p:txBody>
      </p:sp>
      <p:sp>
        <p:nvSpPr>
          <p:cNvPr id="863" name="Google Shape;863;p65"/>
          <p:cNvSpPr/>
          <p:nvPr/>
        </p:nvSpPr>
        <p:spPr>
          <a:xfrm>
            <a:off x="3632987" y="1652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64" name="Google Shape;864;p65"/>
          <p:cNvSpPr/>
          <p:nvPr/>
        </p:nvSpPr>
        <p:spPr>
          <a:xfrm>
            <a:off x="2428287" y="20103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865" name="Google Shape;865;p65"/>
          <p:cNvSpPr/>
          <p:nvPr/>
        </p:nvSpPr>
        <p:spPr>
          <a:xfrm>
            <a:off x="3021188" y="20103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1972</a:t>
            </a:r>
            <a:endParaRPr sz="1200"/>
          </a:p>
        </p:txBody>
      </p:sp>
      <p:sp>
        <p:nvSpPr>
          <p:cNvPr id="866" name="Google Shape;866;p65"/>
          <p:cNvSpPr/>
          <p:nvPr/>
        </p:nvSpPr>
        <p:spPr>
          <a:xfrm>
            <a:off x="3626687" y="20103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67" name="Google Shape;867;p65"/>
          <p:cNvSpPr/>
          <p:nvPr/>
        </p:nvSpPr>
        <p:spPr>
          <a:xfrm>
            <a:off x="2428287" y="23679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868" name="Google Shape;868;p65"/>
          <p:cNvSpPr/>
          <p:nvPr/>
        </p:nvSpPr>
        <p:spPr>
          <a:xfrm>
            <a:off x="3021188" y="23679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1920</a:t>
            </a:r>
            <a:endParaRPr sz="1200"/>
          </a:p>
        </p:txBody>
      </p:sp>
      <p:sp>
        <p:nvSpPr>
          <p:cNvPr id="869" name="Google Shape;869;p65"/>
          <p:cNvSpPr/>
          <p:nvPr/>
        </p:nvSpPr>
        <p:spPr>
          <a:xfrm>
            <a:off x="3626687" y="23679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70" name="Google Shape;870;p65"/>
          <p:cNvSpPr/>
          <p:nvPr/>
        </p:nvSpPr>
        <p:spPr>
          <a:xfrm>
            <a:off x="2431437" y="27255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871" name="Google Shape;871;p65"/>
          <p:cNvSpPr/>
          <p:nvPr/>
        </p:nvSpPr>
        <p:spPr>
          <a:xfrm>
            <a:off x="3024338" y="27255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1984</a:t>
            </a:r>
            <a:endParaRPr sz="1200"/>
          </a:p>
        </p:txBody>
      </p:sp>
      <p:sp>
        <p:nvSpPr>
          <p:cNvPr id="872" name="Google Shape;872;p65"/>
          <p:cNvSpPr/>
          <p:nvPr/>
        </p:nvSpPr>
        <p:spPr>
          <a:xfrm>
            <a:off x="3629837" y="27255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59%</a:t>
            </a:r>
            <a:endParaRPr/>
          </a:p>
        </p:txBody>
      </p:sp>
      <p:sp>
        <p:nvSpPr>
          <p:cNvPr id="873" name="Google Shape;873;p65"/>
          <p:cNvSpPr/>
          <p:nvPr/>
        </p:nvSpPr>
        <p:spPr>
          <a:xfrm>
            <a:off x="2431437" y="37139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</a:t>
            </a:r>
            <a:endParaRPr sz="1200"/>
          </a:p>
        </p:txBody>
      </p:sp>
      <p:sp>
        <p:nvSpPr>
          <p:cNvPr id="874" name="Google Shape;874;p65"/>
          <p:cNvSpPr/>
          <p:nvPr/>
        </p:nvSpPr>
        <p:spPr>
          <a:xfrm>
            <a:off x="3024338" y="37139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2004</a:t>
            </a:r>
            <a:endParaRPr sz="1200"/>
          </a:p>
        </p:txBody>
      </p:sp>
      <p:sp>
        <p:nvSpPr>
          <p:cNvPr id="875" name="Google Shape;875;p65"/>
          <p:cNvSpPr/>
          <p:nvPr/>
        </p:nvSpPr>
        <p:spPr>
          <a:xfrm>
            <a:off x="3629837" y="37139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0.1%</a:t>
            </a:r>
            <a:endParaRPr sz="1200"/>
          </a:p>
        </p:txBody>
      </p:sp>
      <p:sp>
        <p:nvSpPr>
          <p:cNvPr id="876" name="Google Shape;876;p65"/>
          <p:cNvSpPr/>
          <p:nvPr/>
        </p:nvSpPr>
        <p:spPr>
          <a:xfrm>
            <a:off x="2425137" y="40715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Pop</a:t>
            </a:r>
            <a:endParaRPr sz="1200"/>
          </a:p>
        </p:txBody>
      </p:sp>
      <p:sp>
        <p:nvSpPr>
          <p:cNvPr id="877" name="Google Shape;877;p65"/>
          <p:cNvSpPr/>
          <p:nvPr/>
        </p:nvSpPr>
        <p:spPr>
          <a:xfrm>
            <a:off x="3018038" y="40715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1992</a:t>
            </a:r>
            <a:endParaRPr sz="1200"/>
          </a:p>
        </p:txBody>
      </p:sp>
      <p:sp>
        <p:nvSpPr>
          <p:cNvPr id="878" name="Google Shape;878;p65"/>
          <p:cNvSpPr/>
          <p:nvPr/>
        </p:nvSpPr>
        <p:spPr>
          <a:xfrm>
            <a:off x="3623537" y="40715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0.1%</a:t>
            </a:r>
            <a:endParaRPr sz="1200"/>
          </a:p>
        </p:txBody>
      </p:sp>
      <p:sp>
        <p:nvSpPr>
          <p:cNvPr id="879" name="Google Shape;879;p65"/>
          <p:cNvSpPr/>
          <p:nvPr/>
        </p:nvSpPr>
        <p:spPr>
          <a:xfrm>
            <a:off x="2425137" y="44291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Green</a:t>
            </a:r>
            <a:endParaRPr sz="1000"/>
          </a:p>
        </p:txBody>
      </p:sp>
      <p:sp>
        <p:nvSpPr>
          <p:cNvPr id="880" name="Google Shape;880;p65"/>
          <p:cNvSpPr/>
          <p:nvPr/>
        </p:nvSpPr>
        <p:spPr>
          <a:xfrm>
            <a:off x="3018038" y="44291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2004</a:t>
            </a:r>
            <a:endParaRPr sz="1200"/>
          </a:p>
        </p:txBody>
      </p:sp>
      <p:sp>
        <p:nvSpPr>
          <p:cNvPr id="881" name="Google Shape;881;p65"/>
          <p:cNvSpPr/>
          <p:nvPr/>
        </p:nvSpPr>
        <p:spPr>
          <a:xfrm>
            <a:off x="3623537" y="44291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0.01%</a:t>
            </a:r>
            <a:endParaRPr sz="1000"/>
          </a:p>
        </p:txBody>
      </p:sp>
      <p:sp>
        <p:nvSpPr>
          <p:cNvPr id="882" name="Google Shape;882;p65"/>
          <p:cNvSpPr txBox="1"/>
          <p:nvPr/>
        </p:nvSpPr>
        <p:spPr>
          <a:xfrm>
            <a:off x="3054938" y="2987388"/>
            <a:ext cx="50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 sz="3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123600" y="13221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</a:t>
            </a:r>
            <a:endParaRPr sz="1200"/>
          </a:p>
        </p:txBody>
      </p:sp>
      <p:sp>
        <p:nvSpPr>
          <p:cNvPr id="884" name="Google Shape;884;p65"/>
          <p:cNvSpPr/>
          <p:nvPr/>
        </p:nvSpPr>
        <p:spPr>
          <a:xfrm>
            <a:off x="716501" y="1322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1824</a:t>
            </a:r>
            <a:endParaRPr sz="1200"/>
          </a:p>
        </p:txBody>
      </p:sp>
      <p:sp>
        <p:nvSpPr>
          <p:cNvPr id="885" name="Google Shape;885;p65"/>
          <p:cNvSpPr/>
          <p:nvPr/>
        </p:nvSpPr>
        <p:spPr>
          <a:xfrm>
            <a:off x="1321999" y="1322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57%</a:t>
            </a:r>
            <a:endParaRPr/>
          </a:p>
        </p:txBody>
      </p:sp>
      <p:sp>
        <p:nvSpPr>
          <p:cNvPr id="886" name="Google Shape;886;p65"/>
          <p:cNvSpPr/>
          <p:nvPr/>
        </p:nvSpPr>
        <p:spPr>
          <a:xfrm>
            <a:off x="123600" y="16797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</a:t>
            </a:r>
            <a:endParaRPr sz="1200"/>
          </a:p>
        </p:txBody>
      </p:sp>
      <p:sp>
        <p:nvSpPr>
          <p:cNvPr id="887" name="Google Shape;887;p65"/>
          <p:cNvSpPr/>
          <p:nvPr/>
        </p:nvSpPr>
        <p:spPr>
          <a:xfrm>
            <a:off x="716501" y="1679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1824</a:t>
            </a:r>
            <a:endParaRPr sz="1200"/>
          </a:p>
        </p:txBody>
      </p:sp>
      <p:sp>
        <p:nvSpPr>
          <p:cNvPr id="888" name="Google Shape;888;p65"/>
          <p:cNvSpPr/>
          <p:nvPr/>
        </p:nvSpPr>
        <p:spPr>
          <a:xfrm>
            <a:off x="1321999" y="1679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43%</a:t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>
            <a:off x="117300" y="20373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890" name="Google Shape;890;p65"/>
          <p:cNvSpPr/>
          <p:nvPr/>
        </p:nvSpPr>
        <p:spPr>
          <a:xfrm>
            <a:off x="710201" y="20373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1828</a:t>
            </a:r>
            <a:endParaRPr sz="1200"/>
          </a:p>
        </p:txBody>
      </p:sp>
      <p:sp>
        <p:nvSpPr>
          <p:cNvPr id="891" name="Google Shape;891;p65"/>
          <p:cNvSpPr/>
          <p:nvPr/>
        </p:nvSpPr>
        <p:spPr>
          <a:xfrm>
            <a:off x="1315699" y="20373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56%</a:t>
            </a:r>
            <a:endParaRPr/>
          </a:p>
        </p:txBody>
      </p:sp>
      <p:sp>
        <p:nvSpPr>
          <p:cNvPr id="892" name="Google Shape;892;p65"/>
          <p:cNvSpPr/>
          <p:nvPr/>
        </p:nvSpPr>
        <p:spPr>
          <a:xfrm>
            <a:off x="117300" y="23949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</a:t>
            </a:r>
            <a:endParaRPr sz="1200"/>
          </a:p>
        </p:txBody>
      </p:sp>
      <p:sp>
        <p:nvSpPr>
          <p:cNvPr id="893" name="Google Shape;893;p65"/>
          <p:cNvSpPr/>
          <p:nvPr/>
        </p:nvSpPr>
        <p:spPr>
          <a:xfrm>
            <a:off x="710201" y="23949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1828</a:t>
            </a:r>
            <a:endParaRPr sz="1200"/>
          </a:p>
        </p:txBody>
      </p:sp>
      <p:sp>
        <p:nvSpPr>
          <p:cNvPr id="894" name="Google Shape;894;p65"/>
          <p:cNvSpPr/>
          <p:nvPr/>
        </p:nvSpPr>
        <p:spPr>
          <a:xfrm>
            <a:off x="1315699" y="23949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44%</a:t>
            </a:r>
            <a:endParaRPr/>
          </a:p>
        </p:txBody>
      </p:sp>
      <p:sp>
        <p:nvSpPr>
          <p:cNvPr id="895" name="Google Shape;895;p65"/>
          <p:cNvSpPr/>
          <p:nvPr/>
        </p:nvSpPr>
        <p:spPr>
          <a:xfrm>
            <a:off x="120450" y="27525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896" name="Google Shape;896;p65"/>
          <p:cNvSpPr/>
          <p:nvPr/>
        </p:nvSpPr>
        <p:spPr>
          <a:xfrm>
            <a:off x="713351" y="27525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1832</a:t>
            </a:r>
            <a:endParaRPr sz="1200"/>
          </a:p>
        </p:txBody>
      </p:sp>
      <p:sp>
        <p:nvSpPr>
          <p:cNvPr id="897" name="Google Shape;897;p65"/>
          <p:cNvSpPr/>
          <p:nvPr/>
        </p:nvSpPr>
        <p:spPr>
          <a:xfrm>
            <a:off x="1318849" y="27525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54%</a:t>
            </a:r>
            <a:endParaRPr/>
          </a:p>
        </p:txBody>
      </p:sp>
      <p:sp>
        <p:nvSpPr>
          <p:cNvPr id="898" name="Google Shape;898;p65"/>
          <p:cNvSpPr/>
          <p:nvPr/>
        </p:nvSpPr>
        <p:spPr>
          <a:xfrm>
            <a:off x="120450" y="37409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899" name="Google Shape;899;p65"/>
          <p:cNvSpPr/>
          <p:nvPr/>
        </p:nvSpPr>
        <p:spPr>
          <a:xfrm>
            <a:off x="713351" y="37409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</a:t>
            </a:r>
            <a:endParaRPr sz="1200"/>
          </a:p>
        </p:txBody>
      </p:sp>
      <p:sp>
        <p:nvSpPr>
          <p:cNvPr id="900" name="Google Shape;900;p65"/>
          <p:cNvSpPr/>
          <p:nvPr/>
        </p:nvSpPr>
        <p:spPr>
          <a:xfrm>
            <a:off x="1318849" y="37409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51%</a:t>
            </a:r>
            <a:endParaRPr sz="1200"/>
          </a:p>
        </p:txBody>
      </p:sp>
      <p:sp>
        <p:nvSpPr>
          <p:cNvPr id="901" name="Google Shape;901;p65"/>
          <p:cNvSpPr/>
          <p:nvPr/>
        </p:nvSpPr>
        <p:spPr>
          <a:xfrm>
            <a:off x="114150" y="40985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902" name="Google Shape;902;p65"/>
          <p:cNvSpPr/>
          <p:nvPr/>
        </p:nvSpPr>
        <p:spPr>
          <a:xfrm>
            <a:off x="707051" y="40985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</a:t>
            </a:r>
            <a:endParaRPr sz="1200"/>
          </a:p>
        </p:txBody>
      </p:sp>
      <p:sp>
        <p:nvSpPr>
          <p:cNvPr id="903" name="Google Shape;903;p65"/>
          <p:cNvSpPr/>
          <p:nvPr/>
        </p:nvSpPr>
        <p:spPr>
          <a:xfrm>
            <a:off x="1312549" y="40985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47%</a:t>
            </a:r>
            <a:endParaRPr sz="1200"/>
          </a:p>
        </p:txBody>
      </p:sp>
      <p:sp>
        <p:nvSpPr>
          <p:cNvPr id="904" name="Google Shape;904;p65"/>
          <p:cNvSpPr/>
          <p:nvPr/>
        </p:nvSpPr>
        <p:spPr>
          <a:xfrm>
            <a:off x="114150" y="44561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Green</a:t>
            </a:r>
            <a:endParaRPr sz="1000"/>
          </a:p>
        </p:txBody>
      </p:sp>
      <p:sp>
        <p:nvSpPr>
          <p:cNvPr id="905" name="Google Shape;905;p65"/>
          <p:cNvSpPr/>
          <p:nvPr/>
        </p:nvSpPr>
        <p:spPr>
          <a:xfrm>
            <a:off x="707051" y="44561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</a:t>
            </a:r>
            <a:endParaRPr sz="1200"/>
          </a:p>
        </p:txBody>
      </p:sp>
      <p:sp>
        <p:nvSpPr>
          <p:cNvPr id="906" name="Google Shape;906;p65"/>
          <p:cNvSpPr/>
          <p:nvPr/>
        </p:nvSpPr>
        <p:spPr>
          <a:xfrm>
            <a:off x="1312549" y="44561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0.2%</a:t>
            </a:r>
            <a:endParaRPr sz="1000"/>
          </a:p>
        </p:txBody>
      </p:sp>
      <p:sp>
        <p:nvSpPr>
          <p:cNvPr id="907" name="Google Shape;907;p65"/>
          <p:cNvSpPr txBox="1"/>
          <p:nvPr/>
        </p:nvSpPr>
        <p:spPr>
          <a:xfrm>
            <a:off x="743950" y="3014388"/>
            <a:ext cx="50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 sz="3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8" name="Google Shape;908;p65"/>
          <p:cNvSpPr/>
          <p:nvPr/>
        </p:nvSpPr>
        <p:spPr>
          <a:xfrm>
            <a:off x="4767487" y="13221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909" name="Google Shape;909;p65"/>
          <p:cNvSpPr/>
          <p:nvPr/>
        </p:nvSpPr>
        <p:spPr>
          <a:xfrm>
            <a:off x="5360388" y="1322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1964</a:t>
            </a:r>
            <a:endParaRPr sz="1200"/>
          </a:p>
        </p:txBody>
      </p:sp>
      <p:sp>
        <p:nvSpPr>
          <p:cNvPr id="849" name="Google Shape;849;p65"/>
          <p:cNvSpPr/>
          <p:nvPr/>
        </p:nvSpPr>
        <p:spPr>
          <a:xfrm>
            <a:off x="5965887" y="13221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61%</a:t>
            </a:r>
            <a:endParaRPr/>
          </a:p>
        </p:txBody>
      </p:sp>
      <p:sp>
        <p:nvSpPr>
          <p:cNvPr id="910" name="Google Shape;910;p65"/>
          <p:cNvSpPr/>
          <p:nvPr/>
        </p:nvSpPr>
        <p:spPr>
          <a:xfrm>
            <a:off x="4767487" y="16797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911" name="Google Shape;911;p65"/>
          <p:cNvSpPr/>
          <p:nvPr/>
        </p:nvSpPr>
        <p:spPr>
          <a:xfrm>
            <a:off x="5360388" y="1679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1936</a:t>
            </a:r>
            <a:endParaRPr sz="1200"/>
          </a:p>
        </p:txBody>
      </p:sp>
      <p:sp>
        <p:nvSpPr>
          <p:cNvPr id="912" name="Google Shape;912;p65"/>
          <p:cNvSpPr/>
          <p:nvPr/>
        </p:nvSpPr>
        <p:spPr>
          <a:xfrm>
            <a:off x="5965887" y="1679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913" name="Google Shape;913;p65"/>
          <p:cNvSpPr/>
          <p:nvPr/>
        </p:nvSpPr>
        <p:spPr>
          <a:xfrm>
            <a:off x="4770625" y="2464375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914" name="Google Shape;914;p65"/>
          <p:cNvSpPr/>
          <p:nvPr/>
        </p:nvSpPr>
        <p:spPr>
          <a:xfrm>
            <a:off x="5363526" y="24643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1972</a:t>
            </a:r>
            <a:endParaRPr sz="1200"/>
          </a:p>
        </p:txBody>
      </p:sp>
      <p:sp>
        <p:nvSpPr>
          <p:cNvPr id="852" name="Google Shape;852;p65"/>
          <p:cNvSpPr/>
          <p:nvPr/>
        </p:nvSpPr>
        <p:spPr>
          <a:xfrm>
            <a:off x="5969024" y="24643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915" name="Google Shape;915;p65"/>
          <p:cNvSpPr/>
          <p:nvPr/>
        </p:nvSpPr>
        <p:spPr>
          <a:xfrm>
            <a:off x="4770625" y="2821975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916" name="Google Shape;916;p65"/>
          <p:cNvSpPr/>
          <p:nvPr/>
        </p:nvSpPr>
        <p:spPr>
          <a:xfrm>
            <a:off x="5363526" y="28219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1920</a:t>
            </a:r>
            <a:endParaRPr sz="1200"/>
          </a:p>
        </p:txBody>
      </p:sp>
      <p:sp>
        <p:nvSpPr>
          <p:cNvPr id="917" name="Google Shape;917;p65"/>
          <p:cNvSpPr/>
          <p:nvPr/>
        </p:nvSpPr>
        <p:spPr>
          <a:xfrm>
            <a:off x="5969024" y="28219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918" name="Google Shape;918;p65"/>
          <p:cNvSpPr/>
          <p:nvPr/>
        </p:nvSpPr>
        <p:spPr>
          <a:xfrm>
            <a:off x="4773775" y="3179575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919" name="Google Shape;919;p65"/>
          <p:cNvSpPr/>
          <p:nvPr/>
        </p:nvSpPr>
        <p:spPr>
          <a:xfrm>
            <a:off x="5366676" y="31795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1984</a:t>
            </a:r>
            <a:endParaRPr sz="1200"/>
          </a:p>
        </p:txBody>
      </p:sp>
      <p:sp>
        <p:nvSpPr>
          <p:cNvPr id="920" name="Google Shape;920;p65"/>
          <p:cNvSpPr/>
          <p:nvPr/>
        </p:nvSpPr>
        <p:spPr>
          <a:xfrm>
            <a:off x="5972174" y="3179575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59%</a:t>
            </a: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4781200" y="4275788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Green</a:t>
            </a:r>
            <a:endParaRPr sz="1000"/>
          </a:p>
        </p:txBody>
      </p:sp>
      <p:sp>
        <p:nvSpPr>
          <p:cNvPr id="922" name="Google Shape;922;p65"/>
          <p:cNvSpPr/>
          <p:nvPr/>
        </p:nvSpPr>
        <p:spPr>
          <a:xfrm>
            <a:off x="5374101" y="42757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2004</a:t>
            </a:r>
            <a:endParaRPr sz="1200"/>
          </a:p>
        </p:txBody>
      </p:sp>
      <p:sp>
        <p:nvSpPr>
          <p:cNvPr id="923" name="Google Shape;923;p65"/>
          <p:cNvSpPr/>
          <p:nvPr/>
        </p:nvSpPr>
        <p:spPr>
          <a:xfrm>
            <a:off x="5979599" y="4275788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0.01%</a:t>
            </a:r>
            <a:endParaRPr sz="1000"/>
          </a:p>
        </p:txBody>
      </p:sp>
      <p:sp>
        <p:nvSpPr>
          <p:cNvPr id="924" name="Google Shape;924;p65"/>
          <p:cNvSpPr/>
          <p:nvPr/>
        </p:nvSpPr>
        <p:spPr>
          <a:xfrm>
            <a:off x="4781187" y="389476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Green</a:t>
            </a:r>
            <a:endParaRPr sz="1000"/>
          </a:p>
        </p:txBody>
      </p:sp>
      <p:sp>
        <p:nvSpPr>
          <p:cNvPr id="925" name="Google Shape;925;p65"/>
          <p:cNvSpPr/>
          <p:nvPr/>
        </p:nvSpPr>
        <p:spPr>
          <a:xfrm>
            <a:off x="5374088" y="3894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</a:t>
            </a:r>
            <a:endParaRPr sz="1200"/>
          </a:p>
        </p:txBody>
      </p:sp>
      <p:sp>
        <p:nvSpPr>
          <p:cNvPr id="855" name="Google Shape;855;p65"/>
          <p:cNvSpPr/>
          <p:nvPr/>
        </p:nvSpPr>
        <p:spPr>
          <a:xfrm>
            <a:off x="5979587" y="389476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0.2%</a:t>
            </a:r>
            <a:endParaRPr sz="1000"/>
          </a:p>
        </p:txBody>
      </p:sp>
      <p:sp>
        <p:nvSpPr>
          <p:cNvPr id="926" name="Google Shape;926;p65"/>
          <p:cNvSpPr/>
          <p:nvPr/>
        </p:nvSpPr>
        <p:spPr>
          <a:xfrm rot="-5400000">
            <a:off x="4243825" y="669325"/>
            <a:ext cx="357900" cy="707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7329800" y="246391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Dem</a:t>
            </a:r>
            <a:endParaRPr sz="1200"/>
          </a:p>
        </p:txBody>
      </p:sp>
      <p:sp>
        <p:nvSpPr>
          <p:cNvPr id="927" name="Google Shape;927;p65"/>
          <p:cNvSpPr/>
          <p:nvPr/>
        </p:nvSpPr>
        <p:spPr>
          <a:xfrm>
            <a:off x="7922701" y="24639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1964</a:t>
            </a:r>
            <a:endParaRPr sz="1200"/>
          </a:p>
        </p:txBody>
      </p:sp>
      <p:sp>
        <p:nvSpPr>
          <p:cNvPr id="928" name="Google Shape;928;p65"/>
          <p:cNvSpPr/>
          <p:nvPr/>
        </p:nvSpPr>
        <p:spPr>
          <a:xfrm>
            <a:off x="8528199" y="24639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61%</a:t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7329800" y="282151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</a:t>
            </a:r>
            <a:endParaRPr sz="1200"/>
          </a:p>
        </p:txBody>
      </p:sp>
      <p:sp>
        <p:nvSpPr>
          <p:cNvPr id="929" name="Google Shape;929;p65"/>
          <p:cNvSpPr/>
          <p:nvPr/>
        </p:nvSpPr>
        <p:spPr>
          <a:xfrm>
            <a:off x="7922701" y="28215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1972</a:t>
            </a:r>
            <a:endParaRPr sz="1200"/>
          </a:p>
        </p:txBody>
      </p:sp>
      <p:sp>
        <p:nvSpPr>
          <p:cNvPr id="930" name="Google Shape;930;p65"/>
          <p:cNvSpPr/>
          <p:nvPr/>
        </p:nvSpPr>
        <p:spPr>
          <a:xfrm>
            <a:off x="8528199" y="28215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56" name="Google Shape;856;p65"/>
          <p:cNvSpPr/>
          <p:nvPr/>
        </p:nvSpPr>
        <p:spPr>
          <a:xfrm>
            <a:off x="7332950" y="3179113"/>
            <a:ext cx="5487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Green</a:t>
            </a:r>
            <a:endParaRPr sz="1000"/>
          </a:p>
        </p:txBody>
      </p:sp>
      <p:sp>
        <p:nvSpPr>
          <p:cNvPr id="931" name="Google Shape;931;p65"/>
          <p:cNvSpPr/>
          <p:nvPr/>
        </p:nvSpPr>
        <p:spPr>
          <a:xfrm>
            <a:off x="7925851" y="31791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2000</a:t>
            </a:r>
            <a:endParaRPr sz="1200"/>
          </a:p>
        </p:txBody>
      </p:sp>
      <p:sp>
        <p:nvSpPr>
          <p:cNvPr id="932" name="Google Shape;932;p65"/>
          <p:cNvSpPr/>
          <p:nvPr/>
        </p:nvSpPr>
        <p:spPr>
          <a:xfrm>
            <a:off x="8531349" y="3179113"/>
            <a:ext cx="5487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2.7%</a:t>
            </a:r>
            <a:endParaRPr sz="1200"/>
          </a:p>
        </p:txBody>
      </p:sp>
      <p:sp>
        <p:nvSpPr>
          <p:cNvPr id="933" name="Google Shape;933;p65"/>
          <p:cNvSpPr txBox="1"/>
          <p:nvPr/>
        </p:nvSpPr>
        <p:spPr>
          <a:xfrm>
            <a:off x="1312550" y="333925"/>
            <a:ext cx="2100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.sort_values("%", ascending = False)</a:t>
            </a:r>
            <a:endParaRPr b="1"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4" name="Google Shape;934;p65"/>
          <p:cNvSpPr txBox="1"/>
          <p:nvPr/>
        </p:nvSpPr>
        <p:spPr>
          <a:xfrm>
            <a:off x="3540025" y="423763"/>
            <a:ext cx="1898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  <a:latin typeface="Consolas"/>
                <a:ea typeface="Consolas"/>
                <a:cs typeface="Consolas"/>
                <a:sym typeface="Consolas"/>
              </a:rPr>
              <a:t>.groupby("Party")</a:t>
            </a:r>
            <a:endParaRPr b="1">
              <a:solidFill>
                <a:srgbClr val="BE071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5" name="Google Shape;935;p65"/>
          <p:cNvCxnSpPr/>
          <p:nvPr/>
        </p:nvCxnSpPr>
        <p:spPr>
          <a:xfrm>
            <a:off x="1925838" y="2625300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6" name="Google Shape;936;p65"/>
          <p:cNvSpPr txBox="1"/>
          <p:nvPr/>
        </p:nvSpPr>
        <p:spPr>
          <a:xfrm>
            <a:off x="4831375" y="801150"/>
            <a:ext cx="176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Order is preserved in sub-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s!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</a:t>
            </a: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"language" of </a:t>
            </a:r>
            <a:r>
              <a:rPr lang="en">
                <a:latin typeface="Inconsolata Light"/>
                <a:ea typeface="Inconsolata Light"/>
                <a:cs typeface="Inconsolata Light"/>
                <a:sym typeface="Inconsolata Light"/>
              </a:rPr>
              <a:t>pandas</a:t>
            </a:r>
            <a:r>
              <a:rPr lang="en"/>
              <a:t>, we call a table a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think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s as collections of named columns, called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3" y="1983425"/>
            <a:ext cx="4202725" cy="23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1544050" y="4415425"/>
            <a:ext cx="13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975" y="2177725"/>
            <a:ext cx="2833351" cy="1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5492975" y="4339225"/>
            <a:ext cx="30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named "Candidate"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833225" y="1949800"/>
            <a:ext cx="935700" cy="2407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8"/>
          <p:cNvCxnSpPr>
            <a:stCxn id="322" idx="0"/>
          </p:cNvCxnSpPr>
          <p:nvPr/>
        </p:nvCxnSpPr>
        <p:spPr>
          <a:xfrm rot="-5400000" flipH="1">
            <a:off x="3032075" y="218800"/>
            <a:ext cx="677100" cy="4139100"/>
          </a:xfrm>
          <a:prstGeom prst="curvedConnector4">
            <a:avLst>
              <a:gd name="adj1" fmla="val -35168"/>
              <a:gd name="adj2" fmla="val 8295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Attempt #2: Solution</a:t>
            </a:r>
            <a:endParaRPr/>
          </a:p>
        </p:txBody>
      </p:sp>
      <p:sp>
        <p:nvSpPr>
          <p:cNvPr id="942" name="Google Shape;942;p6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First sort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so that rows are in descending order of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%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Then group by Party and take the first item of each sub-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Note: Lab will give you a chance to try this out if you didn't quite follow during lecture.</a:t>
            </a:r>
            <a:endParaRPr/>
          </a:p>
        </p:txBody>
      </p:sp>
      <p:pic>
        <p:nvPicPr>
          <p:cNvPr id="943" name="Google Shape;9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375" y="2756400"/>
            <a:ext cx="4356150" cy="23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6"/>
          <p:cNvSpPr txBox="1"/>
          <p:nvPr/>
        </p:nvSpPr>
        <p:spPr>
          <a:xfrm>
            <a:off x="631875" y="1812363"/>
            <a:ext cx="8011200" cy="72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elections_sorted_by_percent = 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ascending=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elections_sorted_by_percent.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first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45" name="Google Shape;9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50" y="3049625"/>
            <a:ext cx="3776875" cy="13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66"/>
          <p:cNvCxnSpPr/>
          <p:nvPr/>
        </p:nvCxnSpPr>
        <p:spPr>
          <a:xfrm>
            <a:off x="3957200" y="3818600"/>
            <a:ext cx="37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66"/>
          <p:cNvSpPr txBox="1"/>
          <p:nvPr/>
        </p:nvSpPr>
        <p:spPr>
          <a:xfrm>
            <a:off x="433375" y="4557325"/>
            <a:ext cx="328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elections_sorted_by_percent</a:t>
            </a:r>
            <a:endParaRPr/>
          </a:p>
        </p:txBody>
      </p:sp>
      <p:sp>
        <p:nvSpPr>
          <p:cNvPr id="948" name="Google Shape;94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Inconsolata Medium"/>
                <a:ea typeface="Inconsolata Medium"/>
                <a:cs typeface="Inconsolata Medium"/>
                <a:sym typeface="Inconsolata Medium"/>
              </a:rPr>
              <a:t>groupby</a:t>
            </a:r>
            <a:r>
              <a:rPr lang="en">
                <a:solidFill>
                  <a:schemeClr val="accent3"/>
                </a:solidFill>
              </a:rPr>
              <a:t> Puzzle - Alternate Approaches</a:t>
            </a:r>
            <a:endParaRPr/>
          </a:p>
        </p:txBody>
      </p:sp>
      <p:sp>
        <p:nvSpPr>
          <p:cNvPr id="954" name="Google Shape;954;p6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7"/>
          <p:cNvSpPr txBox="1"/>
          <p:nvPr/>
        </p:nvSpPr>
        <p:spPr>
          <a:xfrm>
            <a:off x="652200" y="2863950"/>
            <a:ext cx="7839600" cy="41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best_per_party = elections.loc[elections.groupby(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 b="1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idxmax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()]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67"/>
          <p:cNvSpPr txBox="1"/>
          <p:nvPr/>
        </p:nvSpPr>
        <p:spPr>
          <a:xfrm>
            <a:off x="566400" y="1300000"/>
            <a:ext cx="8011200" cy="72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elections_sorted_by_percent = 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ascending=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elections_sorted_by_percent.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x : x.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7" name="Google Shape;957;p67"/>
          <p:cNvSpPr txBox="1"/>
          <p:nvPr/>
        </p:nvSpPr>
        <p:spPr>
          <a:xfrm>
            <a:off x="34950" y="4238050"/>
            <a:ext cx="9074100" cy="41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best_per_party2 = elections.sort_values(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 b="1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drop_duplicates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keep=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"last"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Google Shape;95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959" name="Google Shape;959;p67"/>
          <p:cNvSpPr txBox="1"/>
          <p:nvPr/>
        </p:nvSpPr>
        <p:spPr>
          <a:xfrm>
            <a:off x="2674800" y="659325"/>
            <a:ext cx="3794400" cy="44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Using a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function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0" name="Google Shape;960;p67"/>
          <p:cNvSpPr txBox="1"/>
          <p:nvPr/>
        </p:nvSpPr>
        <p:spPr>
          <a:xfrm>
            <a:off x="2674800" y="2223275"/>
            <a:ext cx="3794400" cy="446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idxmax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function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1" name="Google Shape;961;p67"/>
          <p:cNvSpPr txBox="1"/>
          <p:nvPr/>
        </p:nvSpPr>
        <p:spPr>
          <a:xfrm>
            <a:off x="2674800" y="3535538"/>
            <a:ext cx="3794400" cy="4464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drop_duplicates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function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There's More Than One Way to Find the Best Result by Party </a:t>
            </a:r>
            <a:endParaRPr/>
          </a:p>
        </p:txBody>
      </p:sp>
      <p:sp>
        <p:nvSpPr>
          <p:cNvPr id="967" name="Google Shape;967;p6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, there’s more than one way to get to the same answer.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approach has different tradeoffs in terms of readability, performance, memory consumption, complexity, etc.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Takes a very long time to understand these tradeoffs!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If you find your current solution to be particularly convoluted or hard to read, maybe try finding another way!</a:t>
            </a:r>
            <a:endParaRPr/>
          </a:p>
        </p:txBody>
      </p:sp>
      <p:sp>
        <p:nvSpPr>
          <p:cNvPr id="968" name="Google Shape;96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DataFrameGroupby</a:t>
            </a:r>
            <a:r>
              <a:rPr lang="en"/>
              <a:t> Object</a:t>
            </a:r>
            <a:endParaRPr/>
          </a:p>
        </p:txBody>
      </p:sp>
      <p:sp>
        <p:nvSpPr>
          <p:cNvPr id="974" name="Google Shape;974;p6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look into </a:t>
            </a:r>
            <a:r>
              <a:rPr lang="en">
                <a:latin typeface="Inconsolata Medium"/>
                <a:ea typeface="Inconsolata Medium"/>
                <a:cs typeface="Inconsolata Medium"/>
                <a:sym typeface="Inconsolata Medium"/>
              </a:rPr>
              <a:t>DataFrameGroupby</a:t>
            </a:r>
            <a:r>
              <a:rPr lang="en"/>
              <a:t> objects in following ways: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5" name="Google Shape;975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976" name="Google Shape;976;p69"/>
          <p:cNvSpPr txBox="1"/>
          <p:nvPr/>
        </p:nvSpPr>
        <p:spPr>
          <a:xfrm>
            <a:off x="701550" y="975375"/>
            <a:ext cx="75039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grouped_by_party = 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"Party"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grouped_by_party.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groups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7" name="Google Shape;977;p69"/>
          <p:cNvSpPr txBox="1"/>
          <p:nvPr/>
        </p:nvSpPr>
        <p:spPr>
          <a:xfrm>
            <a:off x="701550" y="3199200"/>
            <a:ext cx="7580400" cy="4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Inconsolata Medium"/>
                <a:ea typeface="Inconsolata Medium"/>
                <a:cs typeface="Inconsolata Medium"/>
                <a:sym typeface="Inconsolata Medium"/>
              </a:rPr>
              <a:t>grouped_by_party.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Inconsolata Medium"/>
                <a:ea typeface="Inconsolata Medium"/>
                <a:cs typeface="Inconsolata Medium"/>
                <a:sym typeface="Inconsolata Medium"/>
              </a:rPr>
              <a:t>get_group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Inconsolata Medium"/>
                <a:ea typeface="Inconsolata Medium"/>
                <a:cs typeface="Inconsolata Medium"/>
                <a:sym typeface="Inconsolata Medium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Inconsolata Medium"/>
                <a:ea typeface="Inconsolata Medium"/>
                <a:cs typeface="Inconsolata Medium"/>
                <a:sym typeface="Inconsolata Medium"/>
              </a:rPr>
              <a:t>"Socialist"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Inconsolata Medium"/>
                <a:ea typeface="Inconsolata Medium"/>
                <a:cs typeface="Inconsolata Medium"/>
                <a:sym typeface="Inconsolata Medium"/>
              </a:rPr>
              <a:t>)</a:t>
            </a:r>
            <a:endParaRPr sz="1500">
              <a:solidFill>
                <a:schemeClr val="dk1"/>
              </a:solidFill>
              <a:latin typeface="Inconsolata Medium"/>
              <a:ea typeface="Inconsolata Medium"/>
              <a:cs typeface="Inconsolata Medium"/>
              <a:sym typeface="Inconsolata Medium"/>
            </a:endParaRPr>
          </a:p>
        </p:txBody>
      </p:sp>
      <p:pic>
        <p:nvPicPr>
          <p:cNvPr id="978" name="Google Shape;9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825" y="1657238"/>
            <a:ext cx="5910927" cy="150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000" y="3650075"/>
            <a:ext cx="4750599" cy="14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by Multiple Columns</a:t>
            </a:r>
            <a:endParaRPr/>
          </a:p>
        </p:txBody>
      </p:sp>
      <p:sp>
        <p:nvSpPr>
          <p:cNvPr id="993" name="Google Shape;993;p7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want to build a table showing the total number of babies born of each sex in each year. One way is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i="1"/>
              <a:t> using both columns</a:t>
            </a:r>
            <a:r>
              <a:rPr lang="en"/>
              <a:t> of interest: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t="1304" b="1314"/>
          <a:stretch/>
        </p:blipFill>
        <p:spPr>
          <a:xfrm>
            <a:off x="1304650" y="1954700"/>
            <a:ext cx="1791050" cy="2826999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5" name="Google Shape;995;p71"/>
          <p:cNvSpPr txBox="1"/>
          <p:nvPr/>
        </p:nvSpPr>
        <p:spPr>
          <a:xfrm>
            <a:off x="4403900" y="2126900"/>
            <a:ext cx="26580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Note: Resulting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solidFill>
                  <a:schemeClr val="accent3"/>
                </a:solidFill>
              </a:rPr>
              <a:t> is </a:t>
            </a:r>
            <a:r>
              <a:rPr lang="en" b="1">
                <a:solidFill>
                  <a:schemeClr val="accent3"/>
                </a:solidFill>
              </a:rPr>
              <a:t>multi-indexed</a:t>
            </a:r>
            <a:r>
              <a:rPr lang="en">
                <a:solidFill>
                  <a:schemeClr val="accent3"/>
                </a:solidFill>
              </a:rPr>
              <a:t>. That is, its index has multiple dimensions. Will explore in a later lecture.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 rot="10800000">
            <a:off x="2473400" y="2496425"/>
            <a:ext cx="1930500" cy="105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7" name="Google Shape;997;p71"/>
          <p:cNvSpPr txBox="1"/>
          <p:nvPr/>
        </p:nvSpPr>
        <p:spPr>
          <a:xfrm>
            <a:off x="1180975" y="1397050"/>
            <a:ext cx="733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])[[</a:t>
            </a:r>
            <a:r>
              <a:rPr lang="en" sz="1500">
                <a:solidFill>
                  <a:srgbClr val="98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agg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8" name="Google Shape;998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059B-2088-D378-85F9-FF0B6B26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Analyzing Customer Purchasing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EEA63-008F-4350-D802-45B06B19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4" y="402199"/>
            <a:ext cx="8520600" cy="443943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retail company,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ShopSmart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," wants to understand customer purchasing behavior to optimize marketing strategies and improve customer satisfaction.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Consider following dataset</a:t>
            </a:r>
          </a:p>
          <a:p>
            <a:pPr marL="127000" indent="0" algn="l">
              <a:buNone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Customer_ID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Customer_Age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Store_Location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Product_Category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Order_Total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Purchase_Date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|</a:t>
            </a:r>
          </a:p>
          <a:p>
            <a:pPr marL="12700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| --------------- | ----------------- | ----------------- | --------------------- | ------------- | ------------------ |</a:t>
            </a:r>
          </a:p>
          <a:p>
            <a:pPr marL="12700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|      101        | 	25 	|      New York  |         Electronics |      100.00 | 2022-01-01 |</a:t>
            </a:r>
          </a:p>
          <a:p>
            <a:pPr marL="12700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|      101        |     25 	|      New York  | 	  Apparel      |       50.00   | 2022-01-15 |</a:t>
            </a:r>
          </a:p>
          <a:p>
            <a:pPr marL="127000" indent="0" algn="l">
              <a:buNone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|      102        |     30            |  Los Angeles  |      Home Decor |      200.00 | 2022-02-01 |</a:t>
            </a:r>
          </a:p>
          <a:p>
            <a:pPr marL="12700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|      103        |     20            |      Chicago     |       Electronics  |      150.00 | 2022-03-01 |</a:t>
            </a:r>
          </a:p>
          <a:p>
            <a:pPr marL="12700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so on. How can we: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Identify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top-selling product categories by store location.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Calculate average order total by customer age group.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Determine total sales by product category.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27000" indent="0" algn="l">
              <a:buNone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90D1-1C9C-AC2F-1326-1509589D8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8053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985" name="Google Shape;985;p70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"/>
              <a:buChar char="•"/>
            </a:pPr>
            <a:r>
              <a:rPr lang="en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Pivot Tables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Joining Tables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70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</a:t>
            </a:r>
            <a:endParaRPr/>
          </a:p>
        </p:txBody>
      </p:sp>
      <p:sp>
        <p:nvSpPr>
          <p:cNvPr id="987" name="Google Shape;987;p70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4, Data 100 Fall 2024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</a:t>
            </a:r>
            <a:endParaRPr/>
          </a:p>
        </p:txBody>
      </p:sp>
      <p:sp>
        <p:nvSpPr>
          <p:cNvPr id="1004" name="Google Shape;1004;p72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more natural approach is to do it by creating a pivot table.</a:t>
            </a:r>
            <a:endParaRPr dirty="0"/>
          </a:p>
        </p:txBody>
      </p:sp>
      <p:sp>
        <p:nvSpPr>
          <p:cNvPr id="1005" name="Google Shape;1005;p72"/>
          <p:cNvSpPr txBox="1"/>
          <p:nvPr/>
        </p:nvSpPr>
        <p:spPr>
          <a:xfrm>
            <a:off x="240850" y="1056675"/>
            <a:ext cx="6445500" cy="2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babynames_pivot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pivot_table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index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rows (turned into index)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columns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column values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values =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field(s) to process in each group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aggfunc = 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group operation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babynames_pivot.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72"/>
          <p:cNvPicPr preferRelativeResize="0"/>
          <p:nvPr/>
        </p:nvPicPr>
        <p:blipFill rotWithShape="1">
          <a:blip r:embed="rId3">
            <a:alphaModFix/>
          </a:blip>
          <a:srcRect l="4734" r="4743"/>
          <a:stretch/>
        </p:blipFill>
        <p:spPr>
          <a:xfrm>
            <a:off x="6869500" y="1231225"/>
            <a:ext cx="1954175" cy="3038476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7" name="Google Shape;100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groupby(["Year", "Sex"])</a:t>
            </a:r>
            <a:r>
              <a:rPr lang="en"/>
              <a:t> vs.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pivot_table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3" name="Google Shape;1013;p7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pivot table more naturally represents our data.</a:t>
            </a:r>
            <a:endParaRPr/>
          </a:p>
        </p:txBody>
      </p:sp>
      <p:sp>
        <p:nvSpPr>
          <p:cNvPr id="1014" name="Google Shape;101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1015" name="Google Shape;1015;p73"/>
          <p:cNvPicPr preferRelativeResize="0"/>
          <p:nvPr/>
        </p:nvPicPr>
        <p:blipFill rotWithShape="1">
          <a:blip r:embed="rId3">
            <a:alphaModFix/>
          </a:blip>
          <a:srcRect t="1304" b="1314"/>
          <a:stretch/>
        </p:blipFill>
        <p:spPr>
          <a:xfrm>
            <a:off x="1383100" y="1336975"/>
            <a:ext cx="1954175" cy="3084489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6" name="Google Shape;1016;p73"/>
          <p:cNvPicPr preferRelativeResize="0"/>
          <p:nvPr/>
        </p:nvPicPr>
        <p:blipFill rotWithShape="1">
          <a:blip r:embed="rId4">
            <a:alphaModFix/>
          </a:blip>
          <a:srcRect l="4734" r="4743"/>
          <a:stretch/>
        </p:blipFill>
        <p:spPr>
          <a:xfrm>
            <a:off x="5782613" y="1336975"/>
            <a:ext cx="1983775" cy="3084501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7" name="Google Shape;1017;p73"/>
          <p:cNvSpPr txBox="1"/>
          <p:nvPr/>
        </p:nvSpPr>
        <p:spPr>
          <a:xfrm>
            <a:off x="1403488" y="944300"/>
            <a:ext cx="191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groupby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output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8" name="Google Shape;1018;p73"/>
          <p:cNvSpPr txBox="1"/>
          <p:nvPr/>
        </p:nvSpPr>
        <p:spPr>
          <a:xfrm>
            <a:off x="5500100" y="944300"/>
            <a:ext cx="2548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pivot_table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output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 Mechanics</a:t>
            </a:r>
            <a:endParaRPr/>
          </a:p>
        </p:txBody>
      </p:sp>
      <p:sp>
        <p:nvSpPr>
          <p:cNvPr id="1024" name="Google Shape;1024;p74"/>
          <p:cNvSpPr/>
          <p:nvPr/>
        </p:nvSpPr>
        <p:spPr>
          <a:xfrm>
            <a:off x="1007557" y="118497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1025" name="Google Shape;1025;p74"/>
          <p:cNvSpPr/>
          <p:nvPr/>
        </p:nvSpPr>
        <p:spPr>
          <a:xfrm>
            <a:off x="1866848" y="118497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026" name="Google Shape;1026;p74"/>
          <p:cNvSpPr/>
          <p:nvPr/>
        </p:nvSpPr>
        <p:spPr>
          <a:xfrm>
            <a:off x="1007557" y="1575869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1027" name="Google Shape;1027;p74"/>
          <p:cNvSpPr/>
          <p:nvPr/>
        </p:nvSpPr>
        <p:spPr>
          <a:xfrm>
            <a:off x="1866848" y="1575869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028" name="Google Shape;1028;p74"/>
          <p:cNvSpPr/>
          <p:nvPr/>
        </p:nvSpPr>
        <p:spPr>
          <a:xfrm>
            <a:off x="1007557" y="1966763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1029" name="Google Shape;1029;p74"/>
          <p:cNvSpPr/>
          <p:nvPr/>
        </p:nvSpPr>
        <p:spPr>
          <a:xfrm>
            <a:off x="1866848" y="1966763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endParaRPr sz="1800"/>
          </a:p>
        </p:txBody>
      </p:sp>
      <p:sp>
        <p:nvSpPr>
          <p:cNvPr id="1030" name="Google Shape;1030;p74"/>
          <p:cNvSpPr/>
          <p:nvPr/>
        </p:nvSpPr>
        <p:spPr>
          <a:xfrm>
            <a:off x="1007557" y="2357656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1031" name="Google Shape;1031;p74"/>
          <p:cNvSpPr/>
          <p:nvPr/>
        </p:nvSpPr>
        <p:spPr>
          <a:xfrm>
            <a:off x="1866848" y="2357656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032" name="Google Shape;1032;p74"/>
          <p:cNvSpPr/>
          <p:nvPr/>
        </p:nvSpPr>
        <p:spPr>
          <a:xfrm>
            <a:off x="1007557" y="2748550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1033" name="Google Shape;1033;p74"/>
          <p:cNvSpPr/>
          <p:nvPr/>
        </p:nvSpPr>
        <p:spPr>
          <a:xfrm>
            <a:off x="1866848" y="27485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34" name="Google Shape;1034;p74"/>
          <p:cNvSpPr/>
          <p:nvPr/>
        </p:nvSpPr>
        <p:spPr>
          <a:xfrm>
            <a:off x="1007557" y="3139444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1035" name="Google Shape;1035;p74"/>
          <p:cNvSpPr/>
          <p:nvPr/>
        </p:nvSpPr>
        <p:spPr>
          <a:xfrm>
            <a:off x="1866848" y="3139444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endParaRPr sz="1800"/>
          </a:p>
        </p:txBody>
      </p:sp>
      <p:sp>
        <p:nvSpPr>
          <p:cNvPr id="1036" name="Google Shape;1036;p74"/>
          <p:cNvSpPr/>
          <p:nvPr/>
        </p:nvSpPr>
        <p:spPr>
          <a:xfrm>
            <a:off x="1007557" y="3530338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1037" name="Google Shape;1037;p74"/>
          <p:cNvSpPr/>
          <p:nvPr/>
        </p:nvSpPr>
        <p:spPr>
          <a:xfrm>
            <a:off x="1866848" y="3530338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038" name="Google Shape;1038;p74"/>
          <p:cNvSpPr/>
          <p:nvPr/>
        </p:nvSpPr>
        <p:spPr>
          <a:xfrm>
            <a:off x="1007557" y="3921231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endParaRPr sz="1800"/>
          </a:p>
        </p:txBody>
      </p:sp>
      <p:sp>
        <p:nvSpPr>
          <p:cNvPr id="1039" name="Google Shape;1039;p74"/>
          <p:cNvSpPr/>
          <p:nvPr/>
        </p:nvSpPr>
        <p:spPr>
          <a:xfrm>
            <a:off x="1866848" y="39212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40" name="Google Shape;1040;p74"/>
          <p:cNvSpPr/>
          <p:nvPr/>
        </p:nvSpPr>
        <p:spPr>
          <a:xfrm>
            <a:off x="1007557" y="4312125"/>
            <a:ext cx="357900" cy="3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1041" name="Google Shape;1041;p74"/>
          <p:cNvSpPr/>
          <p:nvPr/>
        </p:nvSpPr>
        <p:spPr>
          <a:xfrm>
            <a:off x="1866848" y="4312125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1042" name="Google Shape;1042;p74"/>
          <p:cNvSpPr/>
          <p:nvPr/>
        </p:nvSpPr>
        <p:spPr>
          <a:xfrm>
            <a:off x="1437207" y="1184975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endParaRPr sz="1800"/>
          </a:p>
        </p:txBody>
      </p:sp>
      <p:sp>
        <p:nvSpPr>
          <p:cNvPr id="1043" name="Google Shape;1043;p74"/>
          <p:cNvSpPr/>
          <p:nvPr/>
        </p:nvSpPr>
        <p:spPr>
          <a:xfrm>
            <a:off x="1437207" y="1575869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</a:t>
            </a:r>
            <a:endParaRPr sz="1800"/>
          </a:p>
        </p:txBody>
      </p:sp>
      <p:sp>
        <p:nvSpPr>
          <p:cNvPr id="1044" name="Google Shape;1044;p74"/>
          <p:cNvSpPr/>
          <p:nvPr/>
        </p:nvSpPr>
        <p:spPr>
          <a:xfrm>
            <a:off x="1437207" y="1966763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endParaRPr sz="1800"/>
          </a:p>
        </p:txBody>
      </p:sp>
      <p:sp>
        <p:nvSpPr>
          <p:cNvPr id="1045" name="Google Shape;1045;p74"/>
          <p:cNvSpPr/>
          <p:nvPr/>
        </p:nvSpPr>
        <p:spPr>
          <a:xfrm>
            <a:off x="1437207" y="2357656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</a:t>
            </a:r>
            <a:endParaRPr sz="1800"/>
          </a:p>
        </p:txBody>
      </p:sp>
      <p:sp>
        <p:nvSpPr>
          <p:cNvPr id="1046" name="Google Shape;1046;p74"/>
          <p:cNvSpPr/>
          <p:nvPr/>
        </p:nvSpPr>
        <p:spPr>
          <a:xfrm>
            <a:off x="1437207" y="2748550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endParaRPr sz="1800"/>
          </a:p>
        </p:txBody>
      </p:sp>
      <p:sp>
        <p:nvSpPr>
          <p:cNvPr id="1047" name="Google Shape;1047;p74"/>
          <p:cNvSpPr/>
          <p:nvPr/>
        </p:nvSpPr>
        <p:spPr>
          <a:xfrm>
            <a:off x="1437207" y="3139444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</a:t>
            </a:r>
            <a:endParaRPr sz="1800"/>
          </a:p>
        </p:txBody>
      </p:sp>
      <p:sp>
        <p:nvSpPr>
          <p:cNvPr id="1048" name="Google Shape;1048;p74"/>
          <p:cNvSpPr/>
          <p:nvPr/>
        </p:nvSpPr>
        <p:spPr>
          <a:xfrm>
            <a:off x="1437207" y="3530325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endParaRPr sz="1800"/>
          </a:p>
        </p:txBody>
      </p:sp>
      <p:sp>
        <p:nvSpPr>
          <p:cNvPr id="1049" name="Google Shape;1049;p74"/>
          <p:cNvSpPr/>
          <p:nvPr/>
        </p:nvSpPr>
        <p:spPr>
          <a:xfrm>
            <a:off x="1437207" y="3921231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endParaRPr sz="1800"/>
          </a:p>
        </p:txBody>
      </p:sp>
      <p:sp>
        <p:nvSpPr>
          <p:cNvPr id="1050" name="Google Shape;1050;p74"/>
          <p:cNvSpPr/>
          <p:nvPr/>
        </p:nvSpPr>
        <p:spPr>
          <a:xfrm>
            <a:off x="1437207" y="4312125"/>
            <a:ext cx="357900" cy="308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</a:t>
            </a:r>
            <a:endParaRPr sz="1800"/>
          </a:p>
        </p:txBody>
      </p:sp>
      <p:grpSp>
        <p:nvGrpSpPr>
          <p:cNvPr id="1051" name="Google Shape;1051;p74"/>
          <p:cNvGrpSpPr/>
          <p:nvPr/>
        </p:nvGrpSpPr>
        <p:grpSpPr>
          <a:xfrm>
            <a:off x="3145007" y="896081"/>
            <a:ext cx="1306291" cy="685080"/>
            <a:chOff x="3754607" y="1080947"/>
            <a:chExt cx="1306291" cy="685080"/>
          </a:xfrm>
        </p:grpSpPr>
        <p:sp>
          <p:nvSpPr>
            <p:cNvPr id="1052" name="Google Shape;1052;p74"/>
            <p:cNvSpPr/>
            <p:nvPr/>
          </p:nvSpPr>
          <p:spPr>
            <a:xfrm>
              <a:off x="3754607" y="1080947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053" name="Google Shape;1053;p74"/>
            <p:cNvSpPr/>
            <p:nvPr/>
          </p:nvSpPr>
          <p:spPr>
            <a:xfrm>
              <a:off x="4613898" y="1080947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1054" name="Google Shape;1054;p74"/>
            <p:cNvSpPr/>
            <p:nvPr/>
          </p:nvSpPr>
          <p:spPr>
            <a:xfrm>
              <a:off x="3754607" y="1457927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055" name="Google Shape;1055;p74"/>
            <p:cNvSpPr/>
            <p:nvPr/>
          </p:nvSpPr>
          <p:spPr>
            <a:xfrm>
              <a:off x="4613898" y="1457927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</a:t>
              </a:r>
              <a:endParaRPr sz="1800"/>
            </a:p>
          </p:txBody>
        </p:sp>
        <p:sp>
          <p:nvSpPr>
            <p:cNvPr id="1056" name="Google Shape;1056;p74"/>
            <p:cNvSpPr/>
            <p:nvPr/>
          </p:nvSpPr>
          <p:spPr>
            <a:xfrm>
              <a:off x="4184257" y="1080947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4184257" y="1457927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58" name="Google Shape;1058;p74"/>
          <p:cNvGrpSpPr/>
          <p:nvPr/>
        </p:nvGrpSpPr>
        <p:grpSpPr>
          <a:xfrm>
            <a:off x="3145007" y="1752961"/>
            <a:ext cx="1306291" cy="308100"/>
            <a:chOff x="3754607" y="1938935"/>
            <a:chExt cx="1306291" cy="308100"/>
          </a:xfrm>
        </p:grpSpPr>
        <p:sp>
          <p:nvSpPr>
            <p:cNvPr id="1059" name="Google Shape;1059;p74"/>
            <p:cNvSpPr/>
            <p:nvPr/>
          </p:nvSpPr>
          <p:spPr>
            <a:xfrm>
              <a:off x="3754607" y="1938935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4613898" y="1938935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4184257" y="1938935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</p:grpSp>
      <p:grpSp>
        <p:nvGrpSpPr>
          <p:cNvPr id="1062" name="Google Shape;1062;p74"/>
          <p:cNvGrpSpPr/>
          <p:nvPr/>
        </p:nvGrpSpPr>
        <p:grpSpPr>
          <a:xfrm>
            <a:off x="3145007" y="2232862"/>
            <a:ext cx="1306291" cy="308100"/>
            <a:chOff x="3754607" y="2419942"/>
            <a:chExt cx="1306291" cy="308100"/>
          </a:xfrm>
        </p:grpSpPr>
        <p:sp>
          <p:nvSpPr>
            <p:cNvPr id="1063" name="Google Shape;1063;p74"/>
            <p:cNvSpPr/>
            <p:nvPr/>
          </p:nvSpPr>
          <p:spPr>
            <a:xfrm>
              <a:off x="3754607" y="2419942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064" name="Google Shape;1064;p74"/>
            <p:cNvSpPr/>
            <p:nvPr/>
          </p:nvSpPr>
          <p:spPr>
            <a:xfrm>
              <a:off x="4613898" y="2419942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65" name="Google Shape;1065;p74"/>
            <p:cNvSpPr/>
            <p:nvPr/>
          </p:nvSpPr>
          <p:spPr>
            <a:xfrm>
              <a:off x="4184257" y="2419942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66" name="Google Shape;1066;p74"/>
          <p:cNvGrpSpPr/>
          <p:nvPr/>
        </p:nvGrpSpPr>
        <p:grpSpPr>
          <a:xfrm>
            <a:off x="3145007" y="2712762"/>
            <a:ext cx="1306291" cy="685080"/>
            <a:chOff x="3754607" y="2887036"/>
            <a:chExt cx="1306291" cy="685080"/>
          </a:xfrm>
        </p:grpSpPr>
        <p:sp>
          <p:nvSpPr>
            <p:cNvPr id="1067" name="Google Shape;1067;p74"/>
            <p:cNvSpPr/>
            <p:nvPr/>
          </p:nvSpPr>
          <p:spPr>
            <a:xfrm>
              <a:off x="3754607" y="2887036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068" name="Google Shape;1068;p74"/>
            <p:cNvSpPr/>
            <p:nvPr/>
          </p:nvSpPr>
          <p:spPr>
            <a:xfrm>
              <a:off x="4613898" y="2887036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69" name="Google Shape;1069;p74"/>
            <p:cNvSpPr/>
            <p:nvPr/>
          </p:nvSpPr>
          <p:spPr>
            <a:xfrm>
              <a:off x="3754607" y="3264016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070" name="Google Shape;1070;p74"/>
            <p:cNvSpPr/>
            <p:nvPr/>
          </p:nvSpPr>
          <p:spPr>
            <a:xfrm>
              <a:off x="4613898" y="3264016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6</a:t>
              </a:r>
              <a:endParaRPr sz="1800"/>
            </a:p>
          </p:txBody>
        </p:sp>
        <p:sp>
          <p:nvSpPr>
            <p:cNvPr id="1071" name="Google Shape;1071;p74"/>
            <p:cNvSpPr/>
            <p:nvPr/>
          </p:nvSpPr>
          <p:spPr>
            <a:xfrm>
              <a:off x="4184257" y="2887036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  <p:sp>
          <p:nvSpPr>
            <p:cNvPr id="1072" name="Google Shape;1072;p74"/>
            <p:cNvSpPr/>
            <p:nvPr/>
          </p:nvSpPr>
          <p:spPr>
            <a:xfrm>
              <a:off x="4184257" y="3264016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</p:grpSp>
      <p:grpSp>
        <p:nvGrpSpPr>
          <p:cNvPr id="1073" name="Google Shape;1073;p74"/>
          <p:cNvGrpSpPr/>
          <p:nvPr/>
        </p:nvGrpSpPr>
        <p:grpSpPr>
          <a:xfrm>
            <a:off x="3145007" y="3569642"/>
            <a:ext cx="1306291" cy="308125"/>
            <a:chOff x="3754607" y="3758913"/>
            <a:chExt cx="1306291" cy="308125"/>
          </a:xfrm>
        </p:grpSpPr>
        <p:sp>
          <p:nvSpPr>
            <p:cNvPr id="1074" name="Google Shape;1074;p74"/>
            <p:cNvSpPr/>
            <p:nvPr/>
          </p:nvSpPr>
          <p:spPr>
            <a:xfrm>
              <a:off x="3754607" y="3758913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</a:t>
              </a:r>
              <a:endParaRPr sz="1800"/>
            </a:p>
          </p:txBody>
        </p:sp>
        <p:sp>
          <p:nvSpPr>
            <p:cNvPr id="1075" name="Google Shape;1075;p74"/>
            <p:cNvSpPr/>
            <p:nvPr/>
          </p:nvSpPr>
          <p:spPr>
            <a:xfrm>
              <a:off x="4613898" y="3758938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4</a:t>
              </a:r>
              <a:endParaRPr sz="1800"/>
            </a:p>
          </p:txBody>
        </p:sp>
        <p:sp>
          <p:nvSpPr>
            <p:cNvPr id="1076" name="Google Shape;1076;p74"/>
            <p:cNvSpPr/>
            <p:nvPr/>
          </p:nvSpPr>
          <p:spPr>
            <a:xfrm>
              <a:off x="4184257" y="3758938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77" name="Google Shape;1077;p74"/>
          <p:cNvGrpSpPr/>
          <p:nvPr/>
        </p:nvGrpSpPr>
        <p:grpSpPr>
          <a:xfrm>
            <a:off x="3145007" y="4049567"/>
            <a:ext cx="1306291" cy="308100"/>
            <a:chOff x="3754607" y="4135917"/>
            <a:chExt cx="1306291" cy="308100"/>
          </a:xfrm>
        </p:grpSpPr>
        <p:sp>
          <p:nvSpPr>
            <p:cNvPr id="1078" name="Google Shape;1078;p74"/>
            <p:cNvSpPr/>
            <p:nvPr/>
          </p:nvSpPr>
          <p:spPr>
            <a:xfrm>
              <a:off x="3754607" y="4135917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</a:t>
              </a:r>
              <a:endParaRPr sz="1800"/>
            </a:p>
          </p:txBody>
        </p:sp>
        <p:sp>
          <p:nvSpPr>
            <p:cNvPr id="1079" name="Google Shape;1079;p74"/>
            <p:cNvSpPr/>
            <p:nvPr/>
          </p:nvSpPr>
          <p:spPr>
            <a:xfrm>
              <a:off x="4613898" y="4135917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9</a:t>
              </a:r>
              <a:endParaRPr sz="1800"/>
            </a:p>
          </p:txBody>
        </p:sp>
        <p:sp>
          <p:nvSpPr>
            <p:cNvPr id="1080" name="Google Shape;1080;p74"/>
            <p:cNvSpPr/>
            <p:nvPr/>
          </p:nvSpPr>
          <p:spPr>
            <a:xfrm>
              <a:off x="4184257" y="4135917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</p:grpSp>
      <p:grpSp>
        <p:nvGrpSpPr>
          <p:cNvPr id="1081" name="Google Shape;1081;p74"/>
          <p:cNvGrpSpPr/>
          <p:nvPr/>
        </p:nvGrpSpPr>
        <p:grpSpPr>
          <a:xfrm>
            <a:off x="3145007" y="4529467"/>
            <a:ext cx="1306291" cy="308100"/>
            <a:chOff x="3754607" y="4616925"/>
            <a:chExt cx="1306291" cy="308100"/>
          </a:xfrm>
        </p:grpSpPr>
        <p:sp>
          <p:nvSpPr>
            <p:cNvPr id="1082" name="Google Shape;1082;p74"/>
            <p:cNvSpPr/>
            <p:nvPr/>
          </p:nvSpPr>
          <p:spPr>
            <a:xfrm>
              <a:off x="3754607" y="4616925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</a:t>
              </a:r>
              <a:endParaRPr sz="1800"/>
            </a:p>
          </p:txBody>
        </p:sp>
        <p:sp>
          <p:nvSpPr>
            <p:cNvPr id="1083" name="Google Shape;1083;p74"/>
            <p:cNvSpPr/>
            <p:nvPr/>
          </p:nvSpPr>
          <p:spPr>
            <a:xfrm>
              <a:off x="4613898" y="4616925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84" name="Google Shape;1084;p74"/>
            <p:cNvSpPr/>
            <p:nvPr/>
          </p:nvSpPr>
          <p:spPr>
            <a:xfrm>
              <a:off x="4184257" y="4616925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85" name="Google Shape;1085;p74"/>
          <p:cNvGrpSpPr/>
          <p:nvPr/>
        </p:nvGrpSpPr>
        <p:grpSpPr>
          <a:xfrm>
            <a:off x="5189032" y="1084550"/>
            <a:ext cx="1306291" cy="308100"/>
            <a:chOff x="5189032" y="1084550"/>
            <a:chExt cx="1306291" cy="308100"/>
          </a:xfrm>
        </p:grpSpPr>
        <p:sp>
          <p:nvSpPr>
            <p:cNvPr id="1086" name="Google Shape;1086;p74"/>
            <p:cNvSpPr/>
            <p:nvPr/>
          </p:nvSpPr>
          <p:spPr>
            <a:xfrm>
              <a:off x="5189032" y="1084550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087" name="Google Shape;1087;p74"/>
            <p:cNvSpPr/>
            <p:nvPr/>
          </p:nvSpPr>
          <p:spPr>
            <a:xfrm>
              <a:off x="6048323" y="1084550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88" name="Google Shape;1088;p74"/>
            <p:cNvSpPr/>
            <p:nvPr/>
          </p:nvSpPr>
          <p:spPr>
            <a:xfrm>
              <a:off x="5618682" y="1084550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89" name="Google Shape;1089;p74"/>
          <p:cNvGrpSpPr/>
          <p:nvPr/>
        </p:nvGrpSpPr>
        <p:grpSpPr>
          <a:xfrm>
            <a:off x="5189032" y="1752960"/>
            <a:ext cx="1306291" cy="308100"/>
            <a:chOff x="5189032" y="1752960"/>
            <a:chExt cx="1306291" cy="308100"/>
          </a:xfrm>
        </p:grpSpPr>
        <p:sp>
          <p:nvSpPr>
            <p:cNvPr id="1090" name="Google Shape;1090;p74"/>
            <p:cNvSpPr/>
            <p:nvPr/>
          </p:nvSpPr>
          <p:spPr>
            <a:xfrm>
              <a:off x="5189032" y="1752960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091" name="Google Shape;1091;p74"/>
            <p:cNvSpPr/>
            <p:nvPr/>
          </p:nvSpPr>
          <p:spPr>
            <a:xfrm>
              <a:off x="6048323" y="1752960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1092" name="Google Shape;1092;p74"/>
            <p:cNvSpPr/>
            <p:nvPr/>
          </p:nvSpPr>
          <p:spPr>
            <a:xfrm>
              <a:off x="5618682" y="1752960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</p:grpSp>
      <p:grpSp>
        <p:nvGrpSpPr>
          <p:cNvPr id="1093" name="Google Shape;1093;p74"/>
          <p:cNvGrpSpPr/>
          <p:nvPr/>
        </p:nvGrpSpPr>
        <p:grpSpPr>
          <a:xfrm>
            <a:off x="5189032" y="2232842"/>
            <a:ext cx="1306291" cy="308100"/>
            <a:chOff x="5189032" y="2232842"/>
            <a:chExt cx="1306291" cy="308100"/>
          </a:xfrm>
        </p:grpSpPr>
        <p:sp>
          <p:nvSpPr>
            <p:cNvPr id="1094" name="Google Shape;1094;p74"/>
            <p:cNvSpPr/>
            <p:nvPr/>
          </p:nvSpPr>
          <p:spPr>
            <a:xfrm>
              <a:off x="5189032" y="2232842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095" name="Google Shape;1095;p74"/>
            <p:cNvSpPr/>
            <p:nvPr/>
          </p:nvSpPr>
          <p:spPr>
            <a:xfrm>
              <a:off x="6048323" y="2232842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1096" name="Google Shape;1096;p74"/>
            <p:cNvSpPr/>
            <p:nvPr/>
          </p:nvSpPr>
          <p:spPr>
            <a:xfrm>
              <a:off x="5618682" y="2232842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</p:grpSp>
      <p:grpSp>
        <p:nvGrpSpPr>
          <p:cNvPr id="1097" name="Google Shape;1097;p74"/>
          <p:cNvGrpSpPr/>
          <p:nvPr/>
        </p:nvGrpSpPr>
        <p:grpSpPr>
          <a:xfrm>
            <a:off x="5189032" y="2901256"/>
            <a:ext cx="1306291" cy="1936260"/>
            <a:chOff x="5189032" y="2901256"/>
            <a:chExt cx="1306291" cy="1936260"/>
          </a:xfrm>
        </p:grpSpPr>
        <p:sp>
          <p:nvSpPr>
            <p:cNvPr id="1098" name="Google Shape;1098;p74"/>
            <p:cNvSpPr/>
            <p:nvPr/>
          </p:nvSpPr>
          <p:spPr>
            <a:xfrm>
              <a:off x="5189032" y="2901256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099" name="Google Shape;1099;p74"/>
            <p:cNvSpPr/>
            <p:nvPr/>
          </p:nvSpPr>
          <p:spPr>
            <a:xfrm>
              <a:off x="6048323" y="2901256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1100" name="Google Shape;1100;p74"/>
            <p:cNvSpPr/>
            <p:nvPr/>
          </p:nvSpPr>
          <p:spPr>
            <a:xfrm>
              <a:off x="5618682" y="2901256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  <p:grpSp>
          <p:nvGrpSpPr>
            <p:cNvPr id="1101" name="Google Shape;1101;p74"/>
            <p:cNvGrpSpPr/>
            <p:nvPr/>
          </p:nvGrpSpPr>
          <p:grpSpPr>
            <a:xfrm>
              <a:off x="5189032" y="3569654"/>
              <a:ext cx="1306291" cy="308125"/>
              <a:chOff x="3754607" y="3758913"/>
              <a:chExt cx="1306291" cy="308125"/>
            </a:xfrm>
          </p:grpSpPr>
          <p:sp>
            <p:nvSpPr>
              <p:cNvPr id="1102" name="Google Shape;1102;p74"/>
              <p:cNvSpPr/>
              <p:nvPr/>
            </p:nvSpPr>
            <p:spPr>
              <a:xfrm>
                <a:off x="3754607" y="3758913"/>
                <a:ext cx="357900" cy="3081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C</a:t>
                </a:r>
                <a:endParaRPr sz="1800"/>
              </a:p>
            </p:txBody>
          </p:sp>
          <p:sp>
            <p:nvSpPr>
              <p:cNvPr id="1103" name="Google Shape;1103;p74"/>
              <p:cNvSpPr/>
              <p:nvPr/>
            </p:nvSpPr>
            <p:spPr>
              <a:xfrm>
                <a:off x="4613898" y="3758938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4</a:t>
                </a:r>
                <a:endParaRPr sz="1800"/>
              </a:p>
            </p:txBody>
          </p:sp>
          <p:sp>
            <p:nvSpPr>
              <p:cNvPr id="1104" name="Google Shape;1104;p74"/>
              <p:cNvSpPr/>
              <p:nvPr/>
            </p:nvSpPr>
            <p:spPr>
              <a:xfrm>
                <a:off x="4184257" y="3758938"/>
                <a:ext cx="357900" cy="308100"/>
              </a:xfrm>
              <a:prstGeom prst="rect">
                <a:avLst/>
              </a:prstGeom>
              <a:solidFill>
                <a:srgbClr val="EA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F</a:t>
                </a:r>
                <a:endParaRPr sz="1800"/>
              </a:p>
            </p:txBody>
          </p:sp>
        </p:grpSp>
        <p:grpSp>
          <p:nvGrpSpPr>
            <p:cNvPr id="1105" name="Google Shape;1105;p74"/>
            <p:cNvGrpSpPr/>
            <p:nvPr/>
          </p:nvGrpSpPr>
          <p:grpSpPr>
            <a:xfrm>
              <a:off x="5189032" y="4049542"/>
              <a:ext cx="1306291" cy="308100"/>
              <a:chOff x="3754607" y="4135917"/>
              <a:chExt cx="1306291" cy="308100"/>
            </a:xfrm>
          </p:grpSpPr>
          <p:sp>
            <p:nvSpPr>
              <p:cNvPr id="1106" name="Google Shape;1106;p74"/>
              <p:cNvSpPr/>
              <p:nvPr/>
            </p:nvSpPr>
            <p:spPr>
              <a:xfrm>
                <a:off x="3754607" y="4135917"/>
                <a:ext cx="357900" cy="3081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C</a:t>
                </a:r>
                <a:endParaRPr sz="1800"/>
              </a:p>
            </p:txBody>
          </p:sp>
          <p:sp>
            <p:nvSpPr>
              <p:cNvPr id="1107" name="Google Shape;1107;p74"/>
              <p:cNvSpPr/>
              <p:nvPr/>
            </p:nvSpPr>
            <p:spPr>
              <a:xfrm>
                <a:off x="4613898" y="4135917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9</a:t>
                </a:r>
                <a:endParaRPr sz="1800"/>
              </a:p>
            </p:txBody>
          </p:sp>
          <p:sp>
            <p:nvSpPr>
              <p:cNvPr id="1108" name="Google Shape;1108;p74"/>
              <p:cNvSpPr/>
              <p:nvPr/>
            </p:nvSpPr>
            <p:spPr>
              <a:xfrm>
                <a:off x="4184257" y="4135917"/>
                <a:ext cx="357900" cy="308100"/>
              </a:xfrm>
              <a:prstGeom prst="rect">
                <a:avLst/>
              </a:prstGeom>
              <a:solidFill>
                <a:srgbClr val="EA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M</a:t>
                </a:r>
                <a:endParaRPr sz="1800"/>
              </a:p>
            </p:txBody>
          </p:sp>
        </p:grpSp>
        <p:grpSp>
          <p:nvGrpSpPr>
            <p:cNvPr id="1109" name="Google Shape;1109;p74"/>
            <p:cNvGrpSpPr/>
            <p:nvPr/>
          </p:nvGrpSpPr>
          <p:grpSpPr>
            <a:xfrm>
              <a:off x="5189032" y="4529417"/>
              <a:ext cx="1306291" cy="308100"/>
              <a:chOff x="3754607" y="4616925"/>
              <a:chExt cx="1306291" cy="308100"/>
            </a:xfrm>
          </p:grpSpPr>
          <p:sp>
            <p:nvSpPr>
              <p:cNvPr id="1110" name="Google Shape;1110;p74"/>
              <p:cNvSpPr/>
              <p:nvPr/>
            </p:nvSpPr>
            <p:spPr>
              <a:xfrm>
                <a:off x="3754607" y="4616925"/>
                <a:ext cx="357900" cy="3081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D</a:t>
                </a:r>
                <a:endParaRPr sz="1800"/>
              </a:p>
            </p:txBody>
          </p:sp>
          <p:sp>
            <p:nvSpPr>
              <p:cNvPr id="1111" name="Google Shape;1111;p74"/>
              <p:cNvSpPr/>
              <p:nvPr/>
            </p:nvSpPr>
            <p:spPr>
              <a:xfrm>
                <a:off x="4613898" y="4616925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5</a:t>
                </a:r>
                <a:endParaRPr sz="1800"/>
              </a:p>
            </p:txBody>
          </p:sp>
          <p:sp>
            <p:nvSpPr>
              <p:cNvPr id="1112" name="Google Shape;1112;p74"/>
              <p:cNvSpPr/>
              <p:nvPr/>
            </p:nvSpPr>
            <p:spPr>
              <a:xfrm>
                <a:off x="4184257" y="4616925"/>
                <a:ext cx="357900" cy="308100"/>
              </a:xfrm>
              <a:prstGeom prst="rect">
                <a:avLst/>
              </a:prstGeom>
              <a:solidFill>
                <a:srgbClr val="EA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F</a:t>
                </a:r>
                <a:endParaRPr sz="1800"/>
              </a:p>
            </p:txBody>
          </p:sp>
        </p:grpSp>
      </p:grpSp>
      <p:cxnSp>
        <p:nvCxnSpPr>
          <p:cNvPr id="1113" name="Google Shape;1113;p74"/>
          <p:cNvCxnSpPr/>
          <p:nvPr/>
        </p:nvCxnSpPr>
        <p:spPr>
          <a:xfrm>
            <a:off x="2508925" y="2925000"/>
            <a:ext cx="441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4" name="Google Shape;1114;p74"/>
          <p:cNvSpPr/>
          <p:nvPr/>
        </p:nvSpPr>
        <p:spPr>
          <a:xfrm>
            <a:off x="7691471" y="2232850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115" name="Google Shape;1115;p74"/>
          <p:cNvSpPr/>
          <p:nvPr/>
        </p:nvSpPr>
        <p:spPr>
          <a:xfrm>
            <a:off x="8222458" y="3405531"/>
            <a:ext cx="447000" cy="3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NaN</a:t>
            </a:r>
            <a:endParaRPr sz="1800"/>
          </a:p>
        </p:txBody>
      </p:sp>
      <p:grpSp>
        <p:nvGrpSpPr>
          <p:cNvPr id="1116" name="Google Shape;1116;p74"/>
          <p:cNvGrpSpPr/>
          <p:nvPr/>
        </p:nvGrpSpPr>
        <p:grpSpPr>
          <a:xfrm>
            <a:off x="7249607" y="1841948"/>
            <a:ext cx="1375300" cy="1871683"/>
            <a:chOff x="7249607" y="1841948"/>
            <a:chExt cx="1375300" cy="1871683"/>
          </a:xfrm>
        </p:grpSpPr>
        <p:sp>
          <p:nvSpPr>
            <p:cNvPr id="1117" name="Google Shape;1117;p74"/>
            <p:cNvSpPr/>
            <p:nvPr/>
          </p:nvSpPr>
          <p:spPr>
            <a:xfrm>
              <a:off x="7249607" y="2232850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</a:t>
              </a:r>
              <a:endParaRPr sz="1800"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7249607" y="2623744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endParaRPr sz="1800"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7249607" y="3014638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</a:t>
              </a:r>
              <a:endParaRPr sz="1800"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7249607" y="3405531"/>
              <a:ext cx="357900" cy="3081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</a:t>
              </a:r>
              <a:endParaRPr sz="1800"/>
            </a:p>
          </p:txBody>
        </p:sp>
        <p:sp>
          <p:nvSpPr>
            <p:cNvPr id="1121" name="Google Shape;1121;p74"/>
            <p:cNvSpPr/>
            <p:nvPr/>
          </p:nvSpPr>
          <p:spPr>
            <a:xfrm>
              <a:off x="7736032" y="1841948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</a:t>
              </a:r>
              <a:endParaRPr sz="1800"/>
            </a:p>
          </p:txBody>
        </p:sp>
        <p:sp>
          <p:nvSpPr>
            <p:cNvPr id="1122" name="Google Shape;1122;p74"/>
            <p:cNvSpPr/>
            <p:nvPr/>
          </p:nvSpPr>
          <p:spPr>
            <a:xfrm>
              <a:off x="8267007" y="1841960"/>
              <a:ext cx="357900" cy="3081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</a:t>
              </a:r>
              <a:endParaRPr sz="1800"/>
            </a:p>
          </p:txBody>
        </p:sp>
      </p:grpSp>
      <p:cxnSp>
        <p:nvCxnSpPr>
          <p:cNvPr id="1123" name="Google Shape;1123;p74"/>
          <p:cNvCxnSpPr/>
          <p:nvPr/>
        </p:nvCxnSpPr>
        <p:spPr>
          <a:xfrm>
            <a:off x="6567075" y="1238588"/>
            <a:ext cx="1127400" cy="1002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24" name="Google Shape;1124;p74"/>
          <p:cNvGrpSpPr/>
          <p:nvPr/>
        </p:nvGrpSpPr>
        <p:grpSpPr>
          <a:xfrm>
            <a:off x="6604450" y="1885788"/>
            <a:ext cx="2065008" cy="655163"/>
            <a:chOff x="6604450" y="1885788"/>
            <a:chExt cx="2065008" cy="655163"/>
          </a:xfrm>
        </p:grpSpPr>
        <p:sp>
          <p:nvSpPr>
            <p:cNvPr id="1125" name="Google Shape;1125;p74"/>
            <p:cNvSpPr/>
            <p:nvPr/>
          </p:nvSpPr>
          <p:spPr>
            <a:xfrm>
              <a:off x="8222458" y="2232850"/>
              <a:ext cx="447000" cy="308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cxnSp>
          <p:nvCxnSpPr>
            <p:cNvPr id="1126" name="Google Shape;1126;p74"/>
            <p:cNvCxnSpPr/>
            <p:nvPr/>
          </p:nvCxnSpPr>
          <p:spPr>
            <a:xfrm>
              <a:off x="6604450" y="1885788"/>
              <a:ext cx="1627800" cy="3549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27" name="Google Shape;1127;p74"/>
          <p:cNvGrpSpPr/>
          <p:nvPr/>
        </p:nvGrpSpPr>
        <p:grpSpPr>
          <a:xfrm>
            <a:off x="6565350" y="2623744"/>
            <a:ext cx="2104108" cy="2061256"/>
            <a:chOff x="6565350" y="2623744"/>
            <a:chExt cx="2104108" cy="2061256"/>
          </a:xfrm>
        </p:grpSpPr>
        <p:grpSp>
          <p:nvGrpSpPr>
            <p:cNvPr id="1128" name="Google Shape;1128;p74"/>
            <p:cNvGrpSpPr/>
            <p:nvPr/>
          </p:nvGrpSpPr>
          <p:grpSpPr>
            <a:xfrm>
              <a:off x="6604450" y="2623744"/>
              <a:ext cx="2065008" cy="2061256"/>
              <a:chOff x="6604450" y="2623744"/>
              <a:chExt cx="2065008" cy="2061256"/>
            </a:xfrm>
          </p:grpSpPr>
          <p:sp>
            <p:nvSpPr>
              <p:cNvPr id="1129" name="Google Shape;1129;p74"/>
              <p:cNvSpPr/>
              <p:nvPr/>
            </p:nvSpPr>
            <p:spPr>
              <a:xfrm>
                <a:off x="7691471" y="2623744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5</a:t>
                </a:r>
                <a:endParaRPr sz="1800"/>
              </a:p>
            </p:txBody>
          </p:sp>
          <p:sp>
            <p:nvSpPr>
              <p:cNvPr id="1130" name="Google Shape;1130;p74"/>
              <p:cNvSpPr/>
              <p:nvPr/>
            </p:nvSpPr>
            <p:spPr>
              <a:xfrm>
                <a:off x="7691471" y="3014638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4</a:t>
                </a:r>
                <a:endParaRPr sz="1800"/>
              </a:p>
            </p:txBody>
          </p:sp>
          <p:sp>
            <p:nvSpPr>
              <p:cNvPr id="1131" name="Google Shape;1131;p74"/>
              <p:cNvSpPr/>
              <p:nvPr/>
            </p:nvSpPr>
            <p:spPr>
              <a:xfrm>
                <a:off x="7691471" y="3405531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5</a:t>
                </a:r>
                <a:endParaRPr sz="1800"/>
              </a:p>
            </p:txBody>
          </p:sp>
          <p:sp>
            <p:nvSpPr>
              <p:cNvPr id="1132" name="Google Shape;1132;p74"/>
              <p:cNvSpPr/>
              <p:nvPr/>
            </p:nvSpPr>
            <p:spPr>
              <a:xfrm>
                <a:off x="8222458" y="2623744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7</a:t>
                </a:r>
                <a:endParaRPr sz="1800"/>
              </a:p>
            </p:txBody>
          </p:sp>
          <p:sp>
            <p:nvSpPr>
              <p:cNvPr id="1133" name="Google Shape;1133;p74"/>
              <p:cNvSpPr/>
              <p:nvPr/>
            </p:nvSpPr>
            <p:spPr>
              <a:xfrm>
                <a:off x="8222458" y="3014638"/>
                <a:ext cx="447000" cy="308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9</a:t>
                </a:r>
                <a:endParaRPr sz="1000"/>
              </a:p>
            </p:txBody>
          </p:sp>
          <p:cxnSp>
            <p:nvCxnSpPr>
              <p:cNvPr id="1134" name="Google Shape;1134;p74"/>
              <p:cNvCxnSpPr/>
              <p:nvPr/>
            </p:nvCxnSpPr>
            <p:spPr>
              <a:xfrm rot="10800000" flipH="1">
                <a:off x="6604450" y="3725000"/>
                <a:ext cx="1085400" cy="9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135" name="Google Shape;1135;p74"/>
            <p:cNvSpPr txBox="1"/>
            <p:nvPr/>
          </p:nvSpPr>
          <p:spPr>
            <a:xfrm>
              <a:off x="6565350" y="2704575"/>
              <a:ext cx="3873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  <p:sp>
        <p:nvSpPr>
          <p:cNvPr id="1136" name="Google Shape;1136;p74"/>
          <p:cNvSpPr txBox="1"/>
          <p:nvPr/>
        </p:nvSpPr>
        <p:spPr>
          <a:xfrm>
            <a:off x="1033500" y="805675"/>
            <a:ext cx="306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137" name="Google Shape;1137;p74"/>
          <p:cNvSpPr txBox="1"/>
          <p:nvPr/>
        </p:nvSpPr>
        <p:spPr>
          <a:xfrm>
            <a:off x="1463150" y="800534"/>
            <a:ext cx="306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138" name="Google Shape;1138;p74"/>
          <p:cNvSpPr txBox="1"/>
          <p:nvPr/>
        </p:nvSpPr>
        <p:spPr>
          <a:xfrm>
            <a:off x="2411750" y="2503150"/>
            <a:ext cx="6423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</a:t>
            </a:r>
            <a:endParaRPr/>
          </a:p>
        </p:txBody>
      </p:sp>
      <p:grpSp>
        <p:nvGrpSpPr>
          <p:cNvPr id="1139" name="Google Shape;1139;p74"/>
          <p:cNvGrpSpPr/>
          <p:nvPr/>
        </p:nvGrpSpPr>
        <p:grpSpPr>
          <a:xfrm>
            <a:off x="4599650" y="1604702"/>
            <a:ext cx="441000" cy="302285"/>
            <a:chOff x="4599650" y="1604702"/>
            <a:chExt cx="441000" cy="302285"/>
          </a:xfrm>
        </p:grpSpPr>
        <p:cxnSp>
          <p:nvCxnSpPr>
            <p:cNvPr id="1140" name="Google Shape;1140;p74"/>
            <p:cNvCxnSpPr/>
            <p:nvPr/>
          </p:nvCxnSpPr>
          <p:spPr>
            <a:xfrm>
              <a:off x="4599650" y="1906988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41" name="Google Shape;1141;p74"/>
            <p:cNvSpPr txBox="1"/>
            <p:nvPr/>
          </p:nvSpPr>
          <p:spPr>
            <a:xfrm>
              <a:off x="4615189" y="1604702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</p:grpSp>
      <p:grpSp>
        <p:nvGrpSpPr>
          <p:cNvPr id="1142" name="Google Shape;1142;p74"/>
          <p:cNvGrpSpPr/>
          <p:nvPr/>
        </p:nvGrpSpPr>
        <p:grpSpPr>
          <a:xfrm>
            <a:off x="4599650" y="2124855"/>
            <a:ext cx="441000" cy="294482"/>
            <a:chOff x="4599650" y="2124855"/>
            <a:chExt cx="441000" cy="294482"/>
          </a:xfrm>
        </p:grpSpPr>
        <p:cxnSp>
          <p:nvCxnSpPr>
            <p:cNvPr id="1143" name="Google Shape;1143;p74"/>
            <p:cNvCxnSpPr/>
            <p:nvPr/>
          </p:nvCxnSpPr>
          <p:spPr>
            <a:xfrm>
              <a:off x="4599650" y="2419338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44" name="Google Shape;1144;p74"/>
            <p:cNvSpPr txBox="1"/>
            <p:nvPr/>
          </p:nvSpPr>
          <p:spPr>
            <a:xfrm>
              <a:off x="4615189" y="2124855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</p:grpSp>
      <p:grpSp>
        <p:nvGrpSpPr>
          <p:cNvPr id="1145" name="Google Shape;1145;p74"/>
          <p:cNvGrpSpPr/>
          <p:nvPr/>
        </p:nvGrpSpPr>
        <p:grpSpPr>
          <a:xfrm>
            <a:off x="4599650" y="2757297"/>
            <a:ext cx="441000" cy="1926166"/>
            <a:chOff x="4599650" y="2757297"/>
            <a:chExt cx="441000" cy="1926166"/>
          </a:xfrm>
        </p:grpSpPr>
        <p:cxnSp>
          <p:nvCxnSpPr>
            <p:cNvPr id="1146" name="Google Shape;1146;p74"/>
            <p:cNvCxnSpPr/>
            <p:nvPr/>
          </p:nvCxnSpPr>
          <p:spPr>
            <a:xfrm>
              <a:off x="4599650" y="3055288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7" name="Google Shape;1147;p74"/>
            <p:cNvCxnSpPr/>
            <p:nvPr/>
          </p:nvCxnSpPr>
          <p:spPr>
            <a:xfrm>
              <a:off x="4599650" y="3723713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8" name="Google Shape;1148;p74"/>
            <p:cNvCxnSpPr/>
            <p:nvPr/>
          </p:nvCxnSpPr>
          <p:spPr>
            <a:xfrm>
              <a:off x="4599650" y="4229313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9" name="Google Shape;1149;p74"/>
            <p:cNvCxnSpPr/>
            <p:nvPr/>
          </p:nvCxnSpPr>
          <p:spPr>
            <a:xfrm>
              <a:off x="4599650" y="4683463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0" name="Google Shape;1150;p74"/>
            <p:cNvSpPr txBox="1"/>
            <p:nvPr/>
          </p:nvSpPr>
          <p:spPr>
            <a:xfrm>
              <a:off x="4615189" y="2757297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  <p:sp>
          <p:nvSpPr>
            <p:cNvPr id="1151" name="Google Shape;1151;p74"/>
            <p:cNvSpPr txBox="1"/>
            <p:nvPr/>
          </p:nvSpPr>
          <p:spPr>
            <a:xfrm>
              <a:off x="4615189" y="3416862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  <p:sp>
          <p:nvSpPr>
            <p:cNvPr id="1152" name="Google Shape;1152;p74"/>
            <p:cNvSpPr txBox="1"/>
            <p:nvPr/>
          </p:nvSpPr>
          <p:spPr>
            <a:xfrm>
              <a:off x="4615189" y="3936560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  <p:sp>
          <p:nvSpPr>
            <p:cNvPr id="1153" name="Google Shape;1153;p74"/>
            <p:cNvSpPr txBox="1"/>
            <p:nvPr/>
          </p:nvSpPr>
          <p:spPr>
            <a:xfrm>
              <a:off x="4615189" y="4382862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</p:grpSp>
      <p:grpSp>
        <p:nvGrpSpPr>
          <p:cNvPr id="1154" name="Google Shape;1154;p74"/>
          <p:cNvGrpSpPr/>
          <p:nvPr/>
        </p:nvGrpSpPr>
        <p:grpSpPr>
          <a:xfrm>
            <a:off x="4599650" y="693200"/>
            <a:ext cx="1866550" cy="545413"/>
            <a:chOff x="4599650" y="693200"/>
            <a:chExt cx="1866550" cy="545413"/>
          </a:xfrm>
        </p:grpSpPr>
        <p:cxnSp>
          <p:nvCxnSpPr>
            <p:cNvPr id="1155" name="Google Shape;1155;p74"/>
            <p:cNvCxnSpPr/>
            <p:nvPr/>
          </p:nvCxnSpPr>
          <p:spPr>
            <a:xfrm>
              <a:off x="4599650" y="1238613"/>
              <a:ext cx="441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56" name="Google Shape;1156;p74"/>
            <p:cNvSpPr txBox="1"/>
            <p:nvPr/>
          </p:nvSpPr>
          <p:spPr>
            <a:xfrm>
              <a:off x="4615189" y="933179"/>
              <a:ext cx="2562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</a:t>
              </a:r>
              <a:endParaRPr/>
            </a:p>
          </p:txBody>
        </p:sp>
        <p:sp>
          <p:nvSpPr>
            <p:cNvPr id="1157" name="Google Shape;1157;p74"/>
            <p:cNvSpPr txBox="1"/>
            <p:nvPr/>
          </p:nvSpPr>
          <p:spPr>
            <a:xfrm>
              <a:off x="4615200" y="693200"/>
              <a:ext cx="1851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f = sum</a:t>
              </a:r>
              <a:endParaRPr>
                <a:solidFill>
                  <a:srgbClr val="BE0712"/>
                </a:solidFill>
              </a:endParaRPr>
            </a:p>
          </p:txBody>
        </p:sp>
        <p:cxnSp>
          <p:nvCxnSpPr>
            <p:cNvPr id="1158" name="Google Shape;1158;p74"/>
            <p:cNvCxnSpPr/>
            <p:nvPr/>
          </p:nvCxnSpPr>
          <p:spPr>
            <a:xfrm flipH="1">
              <a:off x="4814039" y="969929"/>
              <a:ext cx="156900" cy="18630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59" name="Google Shape;1159;p74"/>
          <p:cNvSpPr txBox="1">
            <a:spLocks noGrp="1"/>
          </p:cNvSpPr>
          <p:nvPr>
            <p:ph type="sldNum" idx="12"/>
          </p:nvPr>
        </p:nvSpPr>
        <p:spPr>
          <a:xfrm>
            <a:off x="8476488" y="46634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is a 1-dimensional array-like object. It contains: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sequence of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of the same type.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sequence of data labels, called the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.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1" name="Google Shape;331;p39"/>
          <p:cNvSpPr txBox="1"/>
          <p:nvPr/>
        </p:nvSpPr>
        <p:spPr>
          <a:xfrm>
            <a:off x="2581475" y="1508025"/>
            <a:ext cx="456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pandas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"welcome"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"to"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"data 100"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00" y="2205575"/>
            <a:ext cx="1699800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/>
          <p:nvPr/>
        </p:nvSpPr>
        <p:spPr>
          <a:xfrm>
            <a:off x="3562050" y="2205575"/>
            <a:ext cx="548700" cy="74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4202050" y="2196900"/>
            <a:ext cx="992700" cy="75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658050" y="3466500"/>
            <a:ext cx="3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accessed by calling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5250100" y="3418400"/>
            <a:ext cx="327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accessed by calling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25" y="3937300"/>
            <a:ext cx="2758326" cy="2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25" y="3937300"/>
            <a:ext cx="4300739" cy="2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 txBox="1"/>
          <p:nvPr/>
        </p:nvSpPr>
        <p:spPr>
          <a:xfrm>
            <a:off x="6418750" y="756700"/>
            <a:ext cx="220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the conventional alias for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0" name="Google Shape;340;p39"/>
          <p:cNvCxnSpPr>
            <a:endCxn id="339" idx="1"/>
          </p:cNvCxnSpPr>
          <p:nvPr/>
        </p:nvCxnSpPr>
        <p:spPr>
          <a:xfrm rot="10800000" flipH="1">
            <a:off x="4622050" y="1064500"/>
            <a:ext cx="1796700" cy="64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 Tables </a:t>
            </a:r>
            <a:r>
              <a:rPr lang="en">
                <a:solidFill>
                  <a:schemeClr val="accent3"/>
                </a:solidFill>
              </a:rPr>
              <a:t>with Multiple Values</a:t>
            </a:r>
            <a:endParaRPr/>
          </a:p>
        </p:txBody>
      </p:sp>
      <p:sp>
        <p:nvSpPr>
          <p:cNvPr id="1165" name="Google Shape;1165;p7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include multiple values in our pivot tables.</a:t>
            </a:r>
            <a:endParaRPr/>
          </a:p>
        </p:txBody>
      </p:sp>
      <p:sp>
        <p:nvSpPr>
          <p:cNvPr id="1166" name="Google Shape;1166;p75"/>
          <p:cNvSpPr txBox="1"/>
          <p:nvPr/>
        </p:nvSpPr>
        <p:spPr>
          <a:xfrm>
            <a:off x="240850" y="1056675"/>
            <a:ext cx="5728500" cy="2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babynames_pivot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pivot_table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index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rows (turned into index)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columns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column values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values =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aggfunc = 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 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group operation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babynames_pivot.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7" name="Google Shape;1167;p75"/>
          <p:cNvPicPr preferRelativeResize="0"/>
          <p:nvPr/>
        </p:nvPicPr>
        <p:blipFill rotWithShape="1">
          <a:blip r:embed="rId3">
            <a:alphaModFix/>
          </a:blip>
          <a:srcRect l="-250" r="250"/>
          <a:stretch/>
        </p:blipFill>
        <p:spPr>
          <a:xfrm>
            <a:off x="5635500" y="1056675"/>
            <a:ext cx="32060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51446-E662-4B61-BB6B-BEA584A0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6" t="19038" r="48846" b="39614"/>
          <a:stretch/>
        </p:blipFill>
        <p:spPr>
          <a:xfrm>
            <a:off x="1324709" y="998895"/>
            <a:ext cx="6794404" cy="2988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0DC86-B453-05DB-B474-3729A98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Sales Analysis for a Supermarket Chain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FD86A-4DDF-9D4C-2076-BE9440FEB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data analyst for </a:t>
            </a:r>
            <a:r>
              <a:rPr lang="en-US" b="1" dirty="0" err="1"/>
              <a:t>SuperMart</a:t>
            </a:r>
            <a:r>
              <a:rPr lang="en-US" dirty="0"/>
              <a:t>, a nationwide supermarket chain. The management wants a detailed analysis of sales data to understand performance across stores, product categories, and months. The following dataset has been provided: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BB7F7-FA01-8F4C-61BF-22432525C7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5850C-F081-5FD4-89A2-B0140CD7E714}"/>
              </a:ext>
            </a:extLst>
          </p:cNvPr>
          <p:cNvSpPr txBox="1"/>
          <p:nvPr/>
        </p:nvSpPr>
        <p:spPr>
          <a:xfrm>
            <a:off x="422030" y="3973156"/>
            <a:ext cx="8520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Business Questions to Answer</a:t>
            </a:r>
          </a:p>
          <a:p>
            <a:pPr>
              <a:buFont typeface="+mj-lt"/>
              <a:buAutoNum type="arabicPeriod"/>
            </a:pPr>
            <a:r>
              <a:rPr lang="en-US" dirty="0"/>
              <a:t>Find which store had the highest revenue in each month.    </a:t>
            </a:r>
          </a:p>
          <a:p>
            <a:pPr>
              <a:buFont typeface="+mj-lt"/>
              <a:buAutoNum type="arabicPeriod"/>
            </a:pPr>
            <a:r>
              <a:rPr lang="en-US" dirty="0"/>
              <a:t>Identify the category with the most revenue in each store.</a:t>
            </a:r>
          </a:p>
          <a:p>
            <a:pPr>
              <a:buFont typeface="+mj-lt"/>
              <a:buAutoNum type="arabicPeriod"/>
            </a:pPr>
            <a:r>
              <a:rPr lang="en-US" dirty="0"/>
              <a:t>Which store has the highest average sales for electronics?</a:t>
            </a:r>
          </a:p>
        </p:txBody>
      </p:sp>
    </p:spTree>
    <p:extLst>
      <p:ext uri="{BB962C8B-B14F-4D97-AF65-F5344CB8AC3E}">
        <p14:creationId xmlns:p14="http://schemas.microsoft.com/office/powerpoint/2010/main" val="68934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1174" name="Google Shape;1174;p76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Pivot Tables</a:t>
            </a: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Joining Tables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Tables</a:t>
            </a:r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4, Data 100 Fall 2024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want to know the popularity of presidential candidate's names in 2022.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Example: Dwight Eisenhower's name Dwight is not popular today, with only 5 babies born with this name in California in 2022.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solve this problem, we’ll have to join tables.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will be almost exactly like Table.join from data 8 (</a:t>
            </a:r>
            <a:r>
              <a:rPr lang="en" u="sng">
                <a:solidFill>
                  <a:schemeClr val="hlink"/>
                </a:solidFill>
                <a:hlinkClick r:id="rId3"/>
              </a:rPr>
              <a:t>Table.join - datascience 0.17.6 documentation</a:t>
            </a:r>
            <a:r>
              <a:rPr lang="en"/>
              <a:t>) </a:t>
            </a: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Tables</a:t>
            </a:r>
            <a:endParaRPr/>
          </a:p>
        </p:txBody>
      </p:sp>
      <p:sp>
        <p:nvSpPr>
          <p:cNvPr id="1183" name="Google Shape;118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Let's set aside names in California from 2022 first:</a:t>
            </a:r>
            <a:endParaRPr/>
          </a:p>
        </p:txBody>
      </p:sp>
      <p:sp>
        <p:nvSpPr>
          <p:cNvPr id="1189" name="Google Shape;1189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Table 1: Babynames in 2022</a:t>
            </a:r>
            <a:endParaRPr/>
          </a:p>
        </p:txBody>
      </p:sp>
      <p:sp>
        <p:nvSpPr>
          <p:cNvPr id="1190" name="Google Shape;1190;p78"/>
          <p:cNvSpPr txBox="1"/>
          <p:nvPr/>
        </p:nvSpPr>
        <p:spPr>
          <a:xfrm>
            <a:off x="652650" y="1087750"/>
            <a:ext cx="8033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babynames_2022 = babynames[babynames[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2022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babynames_2022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pic>
        <p:nvPicPr>
          <p:cNvPr id="1192" name="Google Shape;119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5400" y="1495375"/>
            <a:ext cx="3569800" cy="3518000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join our table, we’ll also need to set aside the first names of each candidate.</a:t>
            </a:r>
            <a:endParaRPr/>
          </a:p>
        </p:txBody>
      </p:sp>
      <p:sp>
        <p:nvSpPr>
          <p:cNvPr id="1198" name="Google Shape;1198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Table 2: Presidents with First Names</a:t>
            </a:r>
            <a:endParaRPr/>
          </a:p>
        </p:txBody>
      </p:sp>
      <p:sp>
        <p:nvSpPr>
          <p:cNvPr id="1199" name="Google Shape;1199;p79"/>
          <p:cNvSpPr txBox="1"/>
          <p:nvPr/>
        </p:nvSpPr>
        <p:spPr>
          <a:xfrm>
            <a:off x="326850" y="886650"/>
            <a:ext cx="869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"First 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 elections[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rgbClr val="267F99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.split().</a:t>
            </a:r>
            <a:r>
              <a:rPr lang="en" sz="1500">
                <a:solidFill>
                  <a:srgbClr val="267F99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0" name="Google Shape;120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pic>
        <p:nvPicPr>
          <p:cNvPr id="1201" name="Google Shape;12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87" y="1539400"/>
            <a:ext cx="6506024" cy="34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Joining Our Tables: Two Options</a:t>
            </a:r>
            <a:endParaRPr/>
          </a:p>
        </p:txBody>
      </p:sp>
      <p:pic>
        <p:nvPicPr>
          <p:cNvPr id="1207" name="Google Shape;1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00" y="2019335"/>
            <a:ext cx="8776801" cy="233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1209" name="Google Shape;1209;p80"/>
          <p:cNvSpPr txBox="1"/>
          <p:nvPr/>
        </p:nvSpPr>
        <p:spPr>
          <a:xfrm>
            <a:off x="244338" y="417100"/>
            <a:ext cx="865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merged = pd.</a:t>
            </a:r>
            <a:r>
              <a:rPr lang="en" sz="1500">
                <a:solidFill>
                  <a:srgbClr val="0B5394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merge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(left = elections, right = babynames_202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left_on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"First Name"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right_on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0" name="Google Shape;1210;p80"/>
          <p:cNvSpPr txBox="1"/>
          <p:nvPr/>
        </p:nvSpPr>
        <p:spPr>
          <a:xfrm>
            <a:off x="244338" y="1063600"/>
            <a:ext cx="865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merged = elections.</a:t>
            </a:r>
            <a:r>
              <a:rPr lang="en" sz="1500">
                <a:solidFill>
                  <a:srgbClr val="0B5394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merge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(right = babynames_202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left_on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"First Name"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right_on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067D-6281-CA01-4928-B0008C49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Merging Employee and Department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B9DBA-6426-4406-E0DB-18C15A498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4" y="402199"/>
            <a:ext cx="8520600" cy="3947063"/>
          </a:xfrm>
        </p:spPr>
        <p:txBody>
          <a:bodyPr>
            <a:normAutofit/>
          </a:bodyPr>
          <a:lstStyle/>
          <a:p>
            <a:r>
              <a:rPr lang="en-US" dirty="0"/>
              <a:t>You are a data analyst at </a:t>
            </a:r>
            <a:r>
              <a:rPr lang="en-US" b="1" dirty="0"/>
              <a:t>Tech Solutions</a:t>
            </a:r>
            <a:r>
              <a:rPr lang="en-US" dirty="0"/>
              <a:t>, a company that provides IT services. Your task is to analyze employee data and their respective departments. The company maintains separate datasets: one for employee details and another for department information. These datasets need to be merged to perform analysis on employee performance by department.</a:t>
            </a:r>
          </a:p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Business Questions to Answer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Employee-Department Overview: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Combine employee information with the department names to analyze the salary distribution by department.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Employee Count by Department: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Find out how many employees belong to each department.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Department Performance: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Identify which departments are paying more on average to their employees.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1AB5B-595D-FA38-0812-0050D03C63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82430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2EF6F4-574F-3B6F-3ACE-00D51880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5" t="26059" r="50000" b="40867"/>
          <a:stretch/>
        </p:blipFill>
        <p:spPr>
          <a:xfrm>
            <a:off x="222737" y="2730847"/>
            <a:ext cx="6337019" cy="232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36ED3-36B5-1C95-76CD-6479B893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04D83-E473-5F3A-65B9-8F4DD09D0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48EBF-7922-FB28-B6BD-CC60B880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13" t="20208" r="50000" b="41955"/>
          <a:stretch/>
        </p:blipFill>
        <p:spPr>
          <a:xfrm>
            <a:off x="107044" y="56124"/>
            <a:ext cx="6282122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43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DD3C68-2ECD-8E64-96DD-761A9F9B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6" t="31130" r="50000" b="40004"/>
          <a:stretch/>
        </p:blipFill>
        <p:spPr>
          <a:xfrm>
            <a:off x="122841" y="2810970"/>
            <a:ext cx="6476651" cy="2065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56AA9-9DDB-A474-18CE-5E1C43D0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Merges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DF447-F7C9-B347-23C1-696CBC57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4" y="402200"/>
            <a:ext cx="8520600" cy="2560456"/>
          </a:xfrm>
        </p:spPr>
        <p:txBody>
          <a:bodyPr/>
          <a:lstStyle/>
          <a:p>
            <a:r>
              <a:rPr lang="en-US" dirty="0"/>
              <a:t>Inner Merge</a:t>
            </a:r>
          </a:p>
          <a:p>
            <a:pPr lvl="1"/>
            <a:r>
              <a:rPr lang="en-US" dirty="0"/>
              <a:t>Combine employee and department data, </a:t>
            </a:r>
          </a:p>
          <a:p>
            <a:pPr lvl="1"/>
            <a:r>
              <a:rPr lang="en-US" dirty="0"/>
              <a:t>keeping only the rows where there is a match in both datasets (based on </a:t>
            </a:r>
            <a:r>
              <a:rPr lang="en-US" dirty="0" err="1"/>
              <a:t>DepartmentID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For Example: We want to merge only employees who belong to valid departments in the department dataset</a:t>
            </a:r>
          </a:p>
          <a:p>
            <a:pPr lvl="1"/>
            <a:r>
              <a:rPr lang="en-US" dirty="0" err="1"/>
              <a:t>merged_data</a:t>
            </a:r>
            <a:r>
              <a:rPr lang="en-US" dirty="0"/>
              <a:t> = </a:t>
            </a:r>
            <a:r>
              <a:rPr lang="en-US" dirty="0" err="1"/>
              <a:t>pd.merge</a:t>
            </a:r>
            <a:r>
              <a:rPr lang="en-US" dirty="0"/>
              <a:t>(</a:t>
            </a:r>
            <a:r>
              <a:rPr lang="en-US" dirty="0" err="1"/>
              <a:t>employee_data</a:t>
            </a:r>
            <a:r>
              <a:rPr lang="en-US" dirty="0"/>
              <a:t>, </a:t>
            </a:r>
            <a:r>
              <a:rPr lang="en-US" dirty="0" err="1"/>
              <a:t>department_data</a:t>
            </a:r>
            <a:r>
              <a:rPr lang="en-US" dirty="0"/>
              <a:t>, on='</a:t>
            </a:r>
            <a:r>
              <a:rPr lang="en-US" dirty="0" err="1"/>
              <a:t>DepartmentID</a:t>
            </a:r>
            <a:r>
              <a:rPr lang="en-US" dirty="0"/>
              <a:t>', how='inner')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85197-E1D0-FB67-82B5-8D18BE192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5FC95EE-3093-F197-8DA9-E7602592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183" y="2688681"/>
            <a:ext cx="243840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employees who have a valid department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DepartmentID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10, 20, or 30) are included.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Department name is added for each employee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employee from a non existing department is included in the result</a:t>
            </a:r>
          </a:p>
        </p:txBody>
      </p:sp>
    </p:spTree>
    <p:extLst>
      <p:ext uri="{BB962C8B-B14F-4D97-AF65-F5344CB8AC3E}">
        <p14:creationId xmlns:p14="http://schemas.microsoft.com/office/powerpoint/2010/main" val="16623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- Custom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provide index labels for items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by passing an index list.</a:t>
            </a: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243150" y="1032700"/>
            <a:ext cx="5547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-1, 10, 2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825" y="863525"/>
            <a:ext cx="1497800" cy="9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502950" y="2087300"/>
            <a:ext cx="10167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4">
            <a:alphaModFix/>
          </a:blip>
          <a:srcRect r="764"/>
          <a:stretch/>
        </p:blipFill>
        <p:spPr>
          <a:xfrm>
            <a:off x="3637575" y="2141850"/>
            <a:ext cx="4780575" cy="3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>
            <a:spLocks noGrp="1"/>
          </p:cNvSpPr>
          <p:nvPr>
            <p:ph type="body" idx="1"/>
          </p:nvPr>
        </p:nvSpPr>
        <p:spPr>
          <a:xfrm>
            <a:off x="107050" y="2678500"/>
            <a:ext cx="85206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index can also be changed.</a:t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243150" y="3320925"/>
            <a:ext cx="4287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"first"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"second"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"third"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1502950" y="4196500"/>
            <a:ext cx="10167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17" y="3036363"/>
            <a:ext cx="1463259" cy="9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1598" y="4244175"/>
            <a:ext cx="5796050" cy="3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08990-F076-7FDB-C130-6B84C430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BAE64C-6C9C-0E60-77E9-EACF2E3F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6" t="31130" r="50000" b="40004"/>
          <a:stretch/>
        </p:blipFill>
        <p:spPr>
          <a:xfrm>
            <a:off x="122841" y="2447557"/>
            <a:ext cx="6476651" cy="2065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6F2E1-4BCE-F316-1F34-E6764C8B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F4511-2588-74F8-3729-C3734DAC2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457E1F2-FA49-8076-EC8F-9D7315A5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183" y="2473238"/>
            <a:ext cx="24384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All employees are included, and department names are merged where possible.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If there was an employee in a department that doesn’t exist in the department dataset (e.g. Department ID 40) then would return </a:t>
            </a:r>
            <a:r>
              <a:rPr lang="en-US" dirty="0" err="1"/>
              <a:t>NaN</a:t>
            </a:r>
            <a:r>
              <a:rPr lang="en-US" dirty="0"/>
              <a:t> for Department Name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4A1F8B-F5C0-BA53-2B43-9981844F1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650905"/>
            <a:ext cx="867422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Left Merge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Combine employee and department data, keeping all employees in the result, even if their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DepartmentID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doesn’t have a matching department in the department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want to include all employees and still merge their department information if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merged_data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pd.merge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employee_data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department_data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on='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DepartmentID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', how='left')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032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B585-4965-A8F1-264C-BEE0E276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2EBDBD-92DD-D8BF-3375-79A46DC8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85" t="25240" r="50000" b="36993"/>
          <a:stretch/>
        </p:blipFill>
        <p:spPr>
          <a:xfrm>
            <a:off x="122842" y="2171151"/>
            <a:ext cx="6884937" cy="2885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3602C-CB88-3A2D-AEAE-00E9378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F11B8-4F18-9EF1-F721-4BD74AD94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83D652EE-1E69-CC80-85A2-0CC2148D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183" y="3011849"/>
            <a:ext cx="2438401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All departments are included, but since no employees belong to the Marketing department (id 40) it </a:t>
            </a:r>
            <a:r>
              <a:rPr lang="en-US" dirty="0" err="1"/>
              <a:t>appearswith</a:t>
            </a:r>
            <a:r>
              <a:rPr lang="en-US" dirty="0"/>
              <a:t> </a:t>
            </a:r>
            <a:r>
              <a:rPr lang="en-US" dirty="0" err="1"/>
              <a:t>NaN</a:t>
            </a:r>
            <a:r>
              <a:rPr lang="en-US" dirty="0"/>
              <a:t> values for </a:t>
            </a:r>
            <a:r>
              <a:rPr lang="en-US" dirty="0" err="1"/>
              <a:t>EmployeeID</a:t>
            </a:r>
            <a:r>
              <a:rPr lang="en-US" dirty="0"/>
              <a:t> and Salary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D88E6-A7D6-D1A4-72A8-AFDFE7210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527795"/>
            <a:ext cx="86742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Right Merge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Combine employee and department data, keeping all departments in the result, even if some departments have no employees.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 want to keep all department information even if no employee is assigned to that department.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merged_data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pd.merge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employee_data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department_data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on='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DepartmentID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', how=‘right')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842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08FD-FEEB-69DC-7D4D-9E455CAA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E035CF-3765-8008-6269-6341B7EB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13" t="29960" r="50000" b="34543"/>
          <a:stretch/>
        </p:blipFill>
        <p:spPr>
          <a:xfrm>
            <a:off x="107044" y="2203938"/>
            <a:ext cx="7005704" cy="2771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8A73F-1F89-E182-E7AA-3A26A288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Merges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61A4-7917-DFA7-A7E7-3F0519BF4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044" y="402200"/>
            <a:ext cx="8520600" cy="1801738"/>
          </a:xfrm>
        </p:spPr>
        <p:txBody>
          <a:bodyPr/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Outer Merge</a:t>
            </a:r>
          </a:p>
          <a:p>
            <a:pPr lvl="1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Combine employee and department data, keeping all rows from both datasets, and filling with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NaN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where applicable</a:t>
            </a:r>
          </a:p>
          <a:p>
            <a:pPr lvl="1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For Example: We want to keep all employees and all departments, even if there is no matching records in the other dataset</a:t>
            </a:r>
          </a:p>
          <a:p>
            <a:pPr lvl="1"/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merged_data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pd.merge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employee_data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department_data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on='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DepartmentID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', how=‘outer')</a:t>
            </a:r>
          </a:p>
          <a:p>
            <a:pPr lvl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70DA-B6E4-8D46-167E-80FFB2886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C5E5ED4-C645-CFE6-3A6A-91C3624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859" y="3119569"/>
            <a:ext cx="243840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rows from both datasets are included, even if there is no match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Some values appear with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where applicable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1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select a single value or a set of values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using: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single label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list of labels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filtering condition</a:t>
            </a:r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343750" y="1791900"/>
            <a:ext cx="6348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4, -2, 0, 6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25" y="1366225"/>
            <a:ext cx="1539800" cy="1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select a single value or a set of values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using: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single label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list of labels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filtering condition</a:t>
            </a:r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343750" y="1791900"/>
            <a:ext cx="6348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4, -2, 0, 6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25" y="1366225"/>
            <a:ext cx="1539800" cy="12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343750" y="2756125"/>
            <a:ext cx="8745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300" y="2835975"/>
            <a:ext cx="195600" cy="2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select a single value or a set of values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using: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single label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list of labels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filtering condition</a:t>
            </a: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343750" y="1791900"/>
            <a:ext cx="6348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4, -2, 0, 6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25" y="1366225"/>
            <a:ext cx="1539800" cy="12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343750" y="2756125"/>
            <a:ext cx="16251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s[[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"c"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 rotWithShape="1">
          <a:blip r:embed="rId4">
            <a:alphaModFix/>
          </a:blip>
          <a:srcRect l="-3135"/>
          <a:stretch/>
        </p:blipFill>
        <p:spPr>
          <a:xfrm>
            <a:off x="2611375" y="2579763"/>
            <a:ext cx="1584725" cy="7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select a single value or a set of values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using: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single label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 list of labels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filtering condition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95" name="Google Shape;395;p44"/>
          <p:cNvSpPr txBox="1"/>
          <p:nvPr/>
        </p:nvSpPr>
        <p:spPr>
          <a:xfrm>
            <a:off x="343750" y="1791900"/>
            <a:ext cx="63480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4, -2, 0, 6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"d"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625" y="1485925"/>
            <a:ext cx="1248825" cy="10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673600" y="3929525"/>
            <a:ext cx="7821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 &gt; 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 rotWithShape="1">
          <a:blip r:embed="rId4">
            <a:alphaModFix/>
          </a:blip>
          <a:srcRect t="2180" b="2171"/>
          <a:stretch/>
        </p:blipFill>
        <p:spPr>
          <a:xfrm>
            <a:off x="6010500" y="3929525"/>
            <a:ext cx="1396749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/>
        </p:nvSpPr>
        <p:spPr>
          <a:xfrm>
            <a:off x="4572000" y="3929525"/>
            <a:ext cx="1100700" cy="41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s[s &gt; 0]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250" y="3929527"/>
            <a:ext cx="1455850" cy="11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107050" y="2586225"/>
            <a:ext cx="8914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Say we want to select values in the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that satisfy a particular condition: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AutoNum type="arabicParenR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Apply a boolean condition to the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. This creates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of boolean values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AutoNum type="arabicParenR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Index into our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using this boolean condition.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will select only the entries in the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that satisfy the condition.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!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Typically, we will work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using the perspective that they are columns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think of a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as a collection of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that all share the same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138" y="1850500"/>
            <a:ext cx="4202725" cy="23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50" y="1892175"/>
            <a:ext cx="1084325" cy="2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6550" y="1968372"/>
            <a:ext cx="2061352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/>
          <p:nvPr/>
        </p:nvSpPr>
        <p:spPr>
          <a:xfrm>
            <a:off x="1267975" y="2771150"/>
            <a:ext cx="357900" cy="3477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4039125" y="2893850"/>
            <a:ext cx="548700" cy="22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3180175" y="3977775"/>
            <a:ext cx="677700" cy="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6"/>
          <p:cNvSpPr txBox="1"/>
          <p:nvPr/>
        </p:nvSpPr>
        <p:spPr>
          <a:xfrm>
            <a:off x="466775" y="4815625"/>
            <a:ext cx="58377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Non-native English speaker note: The plural of "series" is "series". Sorry.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49977" y="4156500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Series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"Year"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1915524" y="4131650"/>
            <a:ext cx="247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Series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"Candidate"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5949903" y="4150675"/>
            <a:ext cx="25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DataFrame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4093000" y="24936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[...]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Introduce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r>
              <a:rPr lang="en"/>
              <a:t>, an important Python library for working with data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Key data structures: DataFrames, Series, Indices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Extracting data: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loc, iloc, []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the first of a three-lecture sequence about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Get ready: lots of code incoming! 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Lecture: introduce high-level concepts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Lab, homework: practical experimentation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This Lecture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02, Data 100 Fall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4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syntax of creating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is: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36" name="Google Shape;436;p47"/>
          <p:cNvSpPr txBox="1">
            <a:spLocks noGrp="1"/>
          </p:cNvSpPr>
          <p:nvPr>
            <p:ph type="body" idx="1"/>
          </p:nvPr>
        </p:nvSpPr>
        <p:spPr>
          <a:xfrm>
            <a:off x="107050" y="1633875"/>
            <a:ext cx="86868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CSV file.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a list and column name(s).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dictionary.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2012500" y="1041475"/>
            <a:ext cx="470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pandas.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(data, index, columns)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4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syntax of creating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is: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body" idx="1"/>
          </p:nvPr>
        </p:nvSpPr>
        <p:spPr>
          <a:xfrm>
            <a:off x="107050" y="1633875"/>
            <a:ext cx="87099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From a CSV file</a:t>
            </a:r>
            <a:r>
              <a:rPr lang="en"/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a list and column name(s).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dictionary.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2012500" y="1041475"/>
            <a:ext cx="470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pandas.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(data, index, columns)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3953950" y="2001675"/>
            <a:ext cx="51045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elections = pd.</a:t>
            </a:r>
            <a:r>
              <a:rPr lang="en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read_csv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"data/elections.csv"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4649799" y="2425575"/>
            <a:ext cx="3712801" cy="206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5220840" y="4577200"/>
            <a:ext cx="25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DataFrame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Google Shape;455;p4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syntax of creating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is: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body" idx="1"/>
          </p:nvPr>
        </p:nvSpPr>
        <p:spPr>
          <a:xfrm>
            <a:off x="107050" y="1633875"/>
            <a:ext cx="88383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From a CSV file</a:t>
            </a:r>
            <a:r>
              <a:rPr lang="en"/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a list and column name(s).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dictionary.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2012500" y="1041475"/>
            <a:ext cx="470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pandas.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(data, index, columns)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2573400" y="2001675"/>
            <a:ext cx="65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 = pd.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read_csv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"data/elections.csv"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index_col=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 rotWithShape="1">
          <a:blip r:embed="rId3">
            <a:alphaModFix/>
          </a:blip>
          <a:srcRect l="278" r="278"/>
          <a:stretch/>
        </p:blipFill>
        <p:spPr>
          <a:xfrm>
            <a:off x="4649800" y="2425575"/>
            <a:ext cx="3712799" cy="2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 txBox="1"/>
          <p:nvPr/>
        </p:nvSpPr>
        <p:spPr>
          <a:xfrm>
            <a:off x="4308700" y="4659925"/>
            <a:ext cx="43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DataFrame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with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68" name="Google Shape;468;p50"/>
          <p:cNvSpPr txBox="1">
            <a:spLocks noGrp="1"/>
          </p:cNvSpPr>
          <p:nvPr>
            <p:ph type="body" idx="1"/>
          </p:nvPr>
        </p:nvSpPr>
        <p:spPr>
          <a:xfrm>
            <a:off x="132075" y="507550"/>
            <a:ext cx="87432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CSV file.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Using a list and column name(s)</a:t>
            </a:r>
            <a:r>
              <a:rPr lang="en"/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dictionary.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55875" y="2140650"/>
            <a:ext cx="3657900" cy="723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columns=[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"Numbers"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 txBox="1"/>
          <p:nvPr/>
        </p:nvSpPr>
        <p:spPr>
          <a:xfrm>
            <a:off x="3828300" y="2140650"/>
            <a:ext cx="5239500" cy="723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([[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"one"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"two"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]],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columns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"Description"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08" y="3087625"/>
            <a:ext cx="1471629" cy="1575600"/>
          </a:xfrm>
          <a:prstGeom prst="rect">
            <a:avLst/>
          </a:prstGeom>
          <a:noFill/>
          <a:ln w="9525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23" y="3087625"/>
            <a:ext cx="2566050" cy="1205625"/>
          </a:xfrm>
          <a:prstGeom prst="rect">
            <a:avLst/>
          </a:prstGeom>
          <a:noFill/>
          <a:ln w="9525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body" idx="1"/>
          </p:nvPr>
        </p:nvSpPr>
        <p:spPr>
          <a:xfrm>
            <a:off x="132075" y="507550"/>
            <a:ext cx="87834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CSV file.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a list and column name(s).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From a dictionary</a:t>
            </a:r>
            <a:r>
              <a:rPr lang="en"/>
              <a:t>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208275" y="2138250"/>
            <a:ext cx="5239500" cy="723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"Fruit"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"Strawberry"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"Orange"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5.49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3.99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]})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51"/>
          <p:cNvSpPr txBox="1"/>
          <p:nvPr/>
        </p:nvSpPr>
        <p:spPr>
          <a:xfrm>
            <a:off x="3318325" y="3028950"/>
            <a:ext cx="5597100" cy="723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([{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"Fruit"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"Strawberry"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5.49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{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"Fruit"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"Orange"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3.99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}])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3">
            <a:alphaModFix/>
          </a:blip>
          <a:srcRect l="288" r="278"/>
          <a:stretch/>
        </p:blipFill>
        <p:spPr>
          <a:xfrm>
            <a:off x="3231088" y="3919650"/>
            <a:ext cx="2058425" cy="1197725"/>
          </a:xfrm>
          <a:prstGeom prst="rect">
            <a:avLst/>
          </a:prstGeom>
          <a:noFill/>
          <a:ln w="9525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3" name="Google Shape;483;p51"/>
          <p:cNvSpPr txBox="1"/>
          <p:nvPr/>
        </p:nvSpPr>
        <p:spPr>
          <a:xfrm>
            <a:off x="5550425" y="1528600"/>
            <a:ext cx="31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Specify columns of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51"/>
          <p:cNvSpPr txBox="1"/>
          <p:nvPr/>
        </p:nvSpPr>
        <p:spPr>
          <a:xfrm>
            <a:off x="5714125" y="4121938"/>
            <a:ext cx="287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Specify rows of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5" name="Google Shape;485;p51"/>
          <p:cNvCxnSpPr>
            <a:stCxn id="483" idx="2"/>
            <a:endCxn id="480" idx="3"/>
          </p:cNvCxnSpPr>
          <p:nvPr/>
        </p:nvCxnSpPr>
        <p:spPr>
          <a:xfrm rot="5400000">
            <a:off x="6006875" y="1369750"/>
            <a:ext cx="571200" cy="16893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6" name="Google Shape;486;p51"/>
          <p:cNvCxnSpPr>
            <a:stCxn id="484" idx="0"/>
          </p:cNvCxnSpPr>
          <p:nvPr/>
        </p:nvCxnSpPr>
        <p:spPr>
          <a:xfrm rot="10800000" flipH="1">
            <a:off x="7149775" y="3789538"/>
            <a:ext cx="6000" cy="33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body" idx="1"/>
          </p:nvPr>
        </p:nvSpPr>
        <p:spPr>
          <a:xfrm>
            <a:off x="132075" y="507550"/>
            <a:ext cx="86907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approaches exist for creating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 Here, we will go over the most popular ones.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CSV file.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a list and column name(s).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a dictionary.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From a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208275" y="2138250"/>
            <a:ext cx="6888600" cy="1339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s_a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"a1"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"a2"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"a3"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"r1"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"r2"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"r3"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s_b = 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"b1"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"b2"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"b3"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index = [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"r1"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"r2"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"r3"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"A-column"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:s_a, </a:t>
            </a:r>
            <a:r>
              <a:rPr lang="en" sz="15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"B-column"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:s_b})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564025" y="3759550"/>
            <a:ext cx="2038500" cy="4155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pd.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(s_a)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225" y="3618125"/>
            <a:ext cx="687000" cy="1220550"/>
          </a:xfrm>
          <a:prstGeom prst="rect">
            <a:avLst/>
          </a:prstGeom>
          <a:noFill/>
          <a:ln w="9525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7" name="Google Shape;4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000" y="2890200"/>
            <a:ext cx="2038500" cy="1260378"/>
          </a:xfrm>
          <a:prstGeom prst="rect">
            <a:avLst/>
          </a:prstGeom>
          <a:noFill/>
          <a:ln w="9525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8" name="Google Shape;498;p52"/>
          <p:cNvSpPr txBox="1"/>
          <p:nvPr/>
        </p:nvSpPr>
        <p:spPr>
          <a:xfrm>
            <a:off x="564025" y="4268125"/>
            <a:ext cx="2038500" cy="4155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s_a.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to_frame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3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>
            <a:off x="654650" y="2355675"/>
            <a:ext cx="7731101" cy="26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Indices Are Not Necessarily Row Numbers</a:t>
            </a:r>
            <a:endParaRPr/>
          </a:p>
        </p:txBody>
      </p:sp>
      <p:sp>
        <p:nvSpPr>
          <p:cNvPr id="505" name="Google Shape;505;p5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 (a.k.a. row labels) can also: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 non-numeric.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Have a name, e.g. "Candidate".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06" name="Google Shape;506;p53"/>
          <p:cNvSpPr txBox="1"/>
          <p:nvPr/>
        </p:nvSpPr>
        <p:spPr>
          <a:xfrm>
            <a:off x="497550" y="1561025"/>
            <a:ext cx="814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Creating a DataFrame from a CSV file and specifying the Index column</a:t>
            </a:r>
            <a:endParaRPr sz="15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 = pd.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read_csv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"data/elections.csv"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index_col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08" name="Google Shape;508;p53"/>
          <p:cNvSpPr/>
          <p:nvPr/>
        </p:nvSpPr>
        <p:spPr>
          <a:xfrm>
            <a:off x="710375" y="2381300"/>
            <a:ext cx="1923300" cy="267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Indices Are Not Necessarily Unique</a:t>
            </a:r>
            <a:endParaRPr/>
          </a:p>
        </p:txBody>
      </p:sp>
      <p:sp>
        <p:nvSpPr>
          <p:cNvPr id="514" name="Google Shape;514;p5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row labels that constitute an index do not have to be unique.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Left: The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values are all unique and numeric, acting as a row number.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Right: The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index</a:t>
            </a:r>
            <a:r>
              <a:rPr lang="en"/>
              <a:t> values are named and non-unique.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25" y="1659672"/>
            <a:ext cx="3627975" cy="2644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6" name="Google Shape;5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96" y="1791023"/>
            <a:ext cx="4081299" cy="2431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7" name="Google Shape;51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623700" y="2154925"/>
            <a:ext cx="302700" cy="2067300"/>
          </a:xfrm>
          <a:prstGeom prst="roundRect">
            <a:avLst>
              <a:gd name="adj" fmla="val 16667"/>
            </a:avLst>
          </a:prstGeom>
          <a:solidFill>
            <a:srgbClr val="0B5394">
              <a:alpha val="886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5336075" y="2054675"/>
            <a:ext cx="548700" cy="2249400"/>
          </a:xfrm>
          <a:prstGeom prst="roundRect">
            <a:avLst>
              <a:gd name="adj" fmla="val 16667"/>
            </a:avLst>
          </a:prstGeom>
          <a:solidFill>
            <a:srgbClr val="0B5394">
              <a:alpha val="8860"/>
            </a:srgbClr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Indices</a:t>
            </a:r>
            <a:endParaRPr/>
          </a:p>
        </p:txBody>
      </p:sp>
      <p:sp>
        <p:nvSpPr>
          <p:cNvPr id="525" name="Google Shape;525;p5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select a new column and set it as the index of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Setting the index to the "Party" column.</a:t>
            </a:r>
            <a:endParaRPr/>
          </a:p>
        </p:txBody>
      </p:sp>
      <p:sp>
        <p:nvSpPr>
          <p:cNvPr id="526" name="Google Shape;5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27" name="Google Shape;527;p55"/>
          <p:cNvSpPr txBox="1"/>
          <p:nvPr/>
        </p:nvSpPr>
        <p:spPr>
          <a:xfrm>
            <a:off x="2632200" y="1435650"/>
            <a:ext cx="387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set_index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5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Party</a:t>
            </a:r>
            <a:r>
              <a:rPr lang="en" sz="16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8" name="Google Shape;528;p55"/>
          <p:cNvPicPr preferRelativeResize="0"/>
          <p:nvPr/>
        </p:nvPicPr>
        <p:blipFill rotWithShape="1">
          <a:blip r:embed="rId3">
            <a:alphaModFix/>
          </a:blip>
          <a:srcRect l="842"/>
          <a:stretch/>
        </p:blipFill>
        <p:spPr>
          <a:xfrm>
            <a:off x="2340400" y="2021350"/>
            <a:ext cx="4463200" cy="28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Resetting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5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change our mind and reset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 back to the default list of integers.</a:t>
            </a:r>
            <a:endParaRPr/>
          </a:p>
        </p:txBody>
      </p:sp>
      <p:sp>
        <p:nvSpPr>
          <p:cNvPr id="535" name="Google Shape;53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36" name="Google Shape;536;p56"/>
          <p:cNvSpPr txBox="1"/>
          <p:nvPr/>
        </p:nvSpPr>
        <p:spPr>
          <a:xfrm>
            <a:off x="3119100" y="1122750"/>
            <a:ext cx="29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reset_index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7" name="Google Shape;537;p56"/>
          <p:cNvPicPr preferRelativeResize="0"/>
          <p:nvPr/>
        </p:nvPicPr>
        <p:blipFill rotWithShape="1">
          <a:blip r:embed="rId3">
            <a:alphaModFix/>
          </a:blip>
          <a:srcRect b="8088"/>
          <a:stretch/>
        </p:blipFill>
        <p:spPr>
          <a:xfrm>
            <a:off x="4456475" y="1650100"/>
            <a:ext cx="4564674" cy="259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6"/>
          <p:cNvPicPr preferRelativeResize="0"/>
          <p:nvPr/>
        </p:nvPicPr>
        <p:blipFill rotWithShape="1">
          <a:blip r:embed="rId4">
            <a:alphaModFix/>
          </a:blip>
          <a:srcRect l="490" r="-489"/>
          <a:stretch/>
        </p:blipFill>
        <p:spPr>
          <a:xfrm>
            <a:off x="159500" y="1611313"/>
            <a:ext cx="4260976" cy="2667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56"/>
          <p:cNvCxnSpPr>
            <a:stCxn id="538" idx="2"/>
            <a:endCxn id="537" idx="2"/>
          </p:cNvCxnSpPr>
          <p:nvPr/>
        </p:nvCxnSpPr>
        <p:spPr>
          <a:xfrm rot="-5400000">
            <a:off x="4494988" y="2035514"/>
            <a:ext cx="38700" cy="4448700"/>
          </a:xfrm>
          <a:prstGeom prst="curvedConnector3">
            <a:avLst>
              <a:gd name="adj1" fmla="val -61531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2087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Tabular data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Series, DataFrames, and Indices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Data extraction with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02, Data 100 Fall 2024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Names Are Usually Unique!</a:t>
            </a:r>
            <a:endParaRPr/>
          </a:p>
        </p:txBody>
      </p:sp>
      <p:sp>
        <p:nvSpPr>
          <p:cNvPr id="545" name="Google Shape;545;p5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Column names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are almost always unique.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Example: Really shouldn’t have two columns named "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Candidate</a:t>
            </a:r>
            <a:r>
              <a:rPr lang="en"/>
              <a:t>". </a:t>
            </a:r>
            <a:endParaRPr/>
          </a:p>
        </p:txBody>
      </p:sp>
      <p:pic>
        <p:nvPicPr>
          <p:cNvPr id="546" name="Google Shape;5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321" y="1836298"/>
            <a:ext cx="4081299" cy="2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Index,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Columns, </a:t>
            </a:r>
            <a:r>
              <a:rPr lang="en"/>
              <a:t>and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shape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5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you'll want to extract the list of row and column labels.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row labels,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column labels,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columns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shape of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we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/>
              <a:t>:</a:t>
            </a:r>
            <a:endParaRPr/>
          </a:p>
        </p:txBody>
      </p:sp>
      <p:sp>
        <p:nvSpPr>
          <p:cNvPr id="554" name="Google Shape;554;p58"/>
          <p:cNvSpPr txBox="1"/>
          <p:nvPr/>
        </p:nvSpPr>
        <p:spPr>
          <a:xfrm>
            <a:off x="5472450" y="1156125"/>
            <a:ext cx="1668300" cy="400200"/>
          </a:xfrm>
          <a:prstGeom prst="rect">
            <a:avLst/>
          </a:prstGeom>
          <a:noFill/>
          <a:ln w="19050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5" name="Google Shape;55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365" y="1626650"/>
            <a:ext cx="5571783" cy="14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8"/>
          <p:cNvSpPr txBox="1"/>
          <p:nvPr/>
        </p:nvSpPr>
        <p:spPr>
          <a:xfrm>
            <a:off x="5472450" y="3124725"/>
            <a:ext cx="1925400" cy="400200"/>
          </a:xfrm>
          <a:prstGeom prst="rect">
            <a:avLst/>
          </a:prstGeom>
          <a:noFill/>
          <a:ln w="19050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columns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7" name="Google Shape;557;p58"/>
          <p:cNvPicPr preferRelativeResize="0"/>
          <p:nvPr/>
        </p:nvPicPr>
        <p:blipFill rotWithShape="1">
          <a:blip r:embed="rId4">
            <a:alphaModFix/>
          </a:blip>
          <a:srcRect t="9729" b="9729"/>
          <a:stretch/>
        </p:blipFill>
        <p:spPr>
          <a:xfrm>
            <a:off x="3391225" y="3690900"/>
            <a:ext cx="5629924" cy="2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59" name="Google Shape;559;p58"/>
          <p:cNvSpPr txBox="1"/>
          <p:nvPr/>
        </p:nvSpPr>
        <p:spPr>
          <a:xfrm>
            <a:off x="2632200" y="794575"/>
            <a:ext cx="387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set_index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5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Party</a:t>
            </a:r>
            <a:r>
              <a:rPr lang="en" sz="16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5472450" y="4081050"/>
            <a:ext cx="1668300" cy="400200"/>
          </a:xfrm>
          <a:prstGeom prst="rect">
            <a:avLst/>
          </a:prstGeom>
          <a:noFill/>
          <a:ln w="19050" cap="flat" cmpd="sng">
            <a:solidFill>
              <a:srgbClr val="098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125" y="4522075"/>
            <a:ext cx="896000" cy="3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Relationship Between DataFrames, Series, and Indices</a:t>
            </a:r>
            <a:endParaRPr/>
          </a:p>
        </p:txBody>
      </p:sp>
      <p:sp>
        <p:nvSpPr>
          <p:cNvPr id="567" name="Google Shape;567;p5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think of a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as a collection of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that all share the same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Candidate, Party, %, Year, and Result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all share an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/>
              <a:t> from  0 to 5.</a:t>
            </a:r>
            <a:endParaRPr/>
          </a:p>
        </p:txBody>
      </p:sp>
      <p:pic>
        <p:nvPicPr>
          <p:cNvPr id="568" name="Google Shape;5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346" y="2536923"/>
            <a:ext cx="4081299" cy="2431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9" name="Google Shape;569;p59"/>
          <p:cNvSpPr txBox="1"/>
          <p:nvPr/>
        </p:nvSpPr>
        <p:spPr>
          <a:xfrm>
            <a:off x="1648675" y="1829425"/>
            <a:ext cx="1760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0" name="Google Shape;570;p59"/>
          <p:cNvCxnSpPr/>
          <p:nvPr/>
        </p:nvCxnSpPr>
        <p:spPr>
          <a:xfrm>
            <a:off x="4238300" y="2210375"/>
            <a:ext cx="155400" cy="2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1" name="Google Shape;571;p59"/>
          <p:cNvSpPr txBox="1"/>
          <p:nvPr/>
        </p:nvSpPr>
        <p:spPr>
          <a:xfrm>
            <a:off x="3383100" y="1829425"/>
            <a:ext cx="1249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2" name="Google Shape;572;p59"/>
          <p:cNvCxnSpPr/>
          <p:nvPr/>
        </p:nvCxnSpPr>
        <p:spPr>
          <a:xfrm>
            <a:off x="3026400" y="2201475"/>
            <a:ext cx="2244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59"/>
          <p:cNvCxnSpPr/>
          <p:nvPr/>
        </p:nvCxnSpPr>
        <p:spPr>
          <a:xfrm>
            <a:off x="4961050" y="2175275"/>
            <a:ext cx="118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9"/>
          <p:cNvSpPr txBox="1"/>
          <p:nvPr/>
        </p:nvSpPr>
        <p:spPr>
          <a:xfrm>
            <a:off x="4526100" y="1829425"/>
            <a:ext cx="1179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5" name="Google Shape;575;p59"/>
          <p:cNvCxnSpPr/>
          <p:nvPr/>
        </p:nvCxnSpPr>
        <p:spPr>
          <a:xfrm flipH="1">
            <a:off x="5612925" y="2168275"/>
            <a:ext cx="120000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" name="Google Shape;576;p59"/>
          <p:cNvSpPr txBox="1"/>
          <p:nvPr/>
        </p:nvSpPr>
        <p:spPr>
          <a:xfrm>
            <a:off x="5440500" y="1829425"/>
            <a:ext cx="1249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7" name="Google Shape;577;p59"/>
          <p:cNvCxnSpPr/>
          <p:nvPr/>
        </p:nvCxnSpPr>
        <p:spPr>
          <a:xfrm flipH="1">
            <a:off x="6374825" y="2168275"/>
            <a:ext cx="466800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9"/>
          <p:cNvSpPr txBox="1"/>
          <p:nvPr/>
        </p:nvSpPr>
        <p:spPr>
          <a:xfrm>
            <a:off x="6881275" y="1829425"/>
            <a:ext cx="1370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2596316" y="2817898"/>
            <a:ext cx="343800" cy="2102400"/>
          </a:xfrm>
          <a:prstGeom prst="rect">
            <a:avLst/>
          </a:prstGeom>
          <a:noFill/>
          <a:ln w="28575" cap="flat" cmpd="sng">
            <a:solidFill>
              <a:srgbClr val="BE07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API</a:t>
            </a:r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API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class is enormous.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API: "Application Programming Interface".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API is the set of abstractions supported by the class.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 documentation is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https://pandas.pydata.org/docs/reference/api/pandas.DataFrame.html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Compare with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/>
              <a:t> class from Data8: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http://data8.org/datascience/tables.html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will only consider a tiny portion of this API.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want you to get familiar with the real world programming practice of… Googling!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Answers to your questions are often found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documentation, Stack Overflow, etc. </a:t>
            </a:r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10" name="Google Shape;610;p63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2816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Tabular data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DataFrames, Series, and Indices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 extraction with 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1" name="Google Shape;611;p6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Data Extraction with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>
                <a:solidFill>
                  <a:schemeClr val="accent3"/>
                </a:solidFill>
              </a:rPr>
              <a:t>,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>
                <a:solidFill>
                  <a:schemeClr val="accent3"/>
                </a:solidFill>
              </a:rPr>
              <a:t>, and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 ]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12" name="Google Shape;612;p63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02, Data 100 Fall 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</a:t>
            </a:r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45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of the most basic tasks for manipulating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is to extract rows and columns of interest. As we'll see, the large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API means there are many ways to do things.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Common ways we may want to extract data: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Grab the first or last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rows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Grab data with a certain label.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Grab data at a certain position.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We'll find that all three of these methods are useful to us in data manipulation tasks.</a:t>
            </a:r>
            <a:endParaRPr/>
          </a:p>
        </p:txBody>
      </p:sp>
      <p:sp>
        <p:nvSpPr>
          <p:cNvPr id="619" name="Google Shape;61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.head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.tail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simplest scenarios: We want to extract the first or last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/>
              <a:t> rows from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df.head(n)</a:t>
            </a:r>
            <a:r>
              <a:rPr lang="en"/>
              <a:t> will return the first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/>
              <a:t> rows of the DataFrame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df.tail(n)</a:t>
            </a:r>
            <a:r>
              <a:rPr lang="en"/>
              <a:t> will return the last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/>
              <a:t> rows.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88" y="1932900"/>
            <a:ext cx="4202725" cy="23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50" y="1905331"/>
            <a:ext cx="3713876" cy="1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537" y="3403275"/>
            <a:ext cx="3936901" cy="117770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5"/>
          <p:cNvSpPr txBox="1"/>
          <p:nvPr/>
        </p:nvSpPr>
        <p:spPr>
          <a:xfrm>
            <a:off x="150400" y="1608900"/>
            <a:ext cx="24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65"/>
          <p:cNvSpPr txBox="1"/>
          <p:nvPr/>
        </p:nvSpPr>
        <p:spPr>
          <a:xfrm>
            <a:off x="4953850" y="1522000"/>
            <a:ext cx="24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elections.head(5)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4953850" y="3056850"/>
            <a:ext cx="24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elections.tail(5)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5"/>
          <p:cNvSpPr/>
          <p:nvPr/>
        </p:nvSpPr>
        <p:spPr>
          <a:xfrm>
            <a:off x="150400" y="2113550"/>
            <a:ext cx="4257000" cy="94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5"/>
          <p:cNvSpPr/>
          <p:nvPr/>
        </p:nvSpPr>
        <p:spPr>
          <a:xfrm>
            <a:off x="107050" y="3291025"/>
            <a:ext cx="4257000" cy="94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Label-based Extraction: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6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more complex task: We want to extract data with specific column or index labels.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accessor allows us to specify the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labels</a:t>
            </a:r>
            <a:r>
              <a:rPr lang="en"/>
              <a:t> of rows and columns we wish to extract.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describe "labels" as the bolded text at the top and left of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42" name="Google Shape;642;p66"/>
          <p:cNvSpPr txBox="1"/>
          <p:nvPr/>
        </p:nvSpPr>
        <p:spPr>
          <a:xfrm>
            <a:off x="2618725" y="1005750"/>
            <a:ext cx="42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df.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[row_labels, column_labels]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3" name="Google Shape;6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988" y="2475400"/>
            <a:ext cx="4202725" cy="23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6"/>
          <p:cNvSpPr/>
          <p:nvPr/>
        </p:nvSpPr>
        <p:spPr>
          <a:xfrm>
            <a:off x="6513725" y="2454150"/>
            <a:ext cx="132900" cy="2250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6"/>
          <p:cNvSpPr txBox="1"/>
          <p:nvPr/>
        </p:nvSpPr>
        <p:spPr>
          <a:xfrm>
            <a:off x="6649625" y="2366550"/>
            <a:ext cx="13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Column labels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6" name="Google Shape;646;p66"/>
          <p:cNvSpPr/>
          <p:nvPr/>
        </p:nvSpPr>
        <p:spPr>
          <a:xfrm rot="10800000">
            <a:off x="2184475" y="2679175"/>
            <a:ext cx="157200" cy="205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6"/>
          <p:cNvSpPr txBox="1"/>
          <p:nvPr/>
        </p:nvSpPr>
        <p:spPr>
          <a:xfrm>
            <a:off x="1119175" y="3445413"/>
            <a:ext cx="13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Row labels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Label-based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endParaRPr/>
          </a:p>
        </p:txBody>
      </p:sp>
      <p:sp>
        <p:nvSpPr>
          <p:cNvPr id="653" name="Google Shape;653;p6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inclusive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654" name="Google Shape;65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827" y="1892550"/>
            <a:ext cx="4778350" cy="26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Label-based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endParaRPr/>
          </a:p>
        </p:txBody>
      </p:sp>
      <p:sp>
        <p:nvSpPr>
          <p:cNvPr id="661" name="Google Shape;661;p6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list.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inclusive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662" name="Google Shape;662;p68"/>
          <p:cNvSpPr txBox="1"/>
          <p:nvPr/>
        </p:nvSpPr>
        <p:spPr>
          <a:xfrm>
            <a:off x="1192750" y="1947925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87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"Result"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3" name="Google Shape;6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400" y="2800338"/>
            <a:ext cx="36195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65" name="Google Shape;665;p68"/>
          <p:cNvSpPr/>
          <p:nvPr/>
        </p:nvSpPr>
        <p:spPr>
          <a:xfrm rot="10800000">
            <a:off x="2324150" y="3132875"/>
            <a:ext cx="135600" cy="115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8"/>
          <p:cNvSpPr txBox="1"/>
          <p:nvPr/>
        </p:nvSpPr>
        <p:spPr>
          <a:xfrm>
            <a:off x="340250" y="3326525"/>
            <a:ext cx="1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rows with labels 87, 25, and 179.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7" name="Google Shape;667;p68"/>
          <p:cNvSpPr/>
          <p:nvPr/>
        </p:nvSpPr>
        <p:spPr>
          <a:xfrm>
            <a:off x="6100900" y="2887950"/>
            <a:ext cx="132900" cy="2250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8"/>
          <p:cNvSpPr txBox="1"/>
          <p:nvPr/>
        </p:nvSpPr>
        <p:spPr>
          <a:xfrm>
            <a:off x="6236800" y="2724150"/>
            <a:ext cx="283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columns with labels "Year", "Candidate", and "Result".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Tabular data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Series, DataFrames, and Indices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 </a:t>
            </a:r>
            <a:r>
              <a:rPr lang="en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Tabular Data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02, Data 100 Fall 2024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slice </a:t>
            </a:r>
            <a:r>
              <a:rPr lang="en"/>
              <a:t>(syntax is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inclusive of the right hand side of the slice</a:t>
            </a:r>
            <a:r>
              <a:rPr lang="en"/>
              <a:t>).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674" name="Google Shape;674;p69"/>
          <p:cNvSpPr txBox="1"/>
          <p:nvPr/>
        </p:nvSpPr>
        <p:spPr>
          <a:xfrm>
            <a:off x="2041775" y="1902650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87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"Popular vote"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"%"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5" name="Google Shape;6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350" y="2571738"/>
            <a:ext cx="35052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77" name="Google Shape;677;p69"/>
          <p:cNvSpPr/>
          <p:nvPr/>
        </p:nvSpPr>
        <p:spPr>
          <a:xfrm rot="10800000">
            <a:off x="2667500" y="2892850"/>
            <a:ext cx="135600" cy="115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9"/>
          <p:cNvSpPr/>
          <p:nvPr/>
        </p:nvSpPr>
        <p:spPr>
          <a:xfrm>
            <a:off x="6444250" y="2647925"/>
            <a:ext cx="132900" cy="2250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69"/>
          <p:cNvSpPr txBox="1"/>
          <p:nvPr/>
        </p:nvSpPr>
        <p:spPr>
          <a:xfrm>
            <a:off x="721250" y="3097925"/>
            <a:ext cx="1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rows with labels 87, 25, and 179.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6617800" y="2419350"/>
            <a:ext cx="24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all columns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starting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from "Popular vote"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until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"%".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1" name="Google Shape;681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Label-based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extract </a:t>
            </a:r>
            <a:r>
              <a:rPr lang="en" i="1"/>
              <a:t>all</a:t>
            </a:r>
            <a:r>
              <a:rPr lang="en"/>
              <a:t> rows or </a:t>
            </a:r>
            <a:r>
              <a:rPr lang="en" i="1"/>
              <a:t>all</a:t>
            </a:r>
            <a:r>
              <a:rPr lang="en"/>
              <a:t> columns, use a colon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/>
              <a:t>)</a:t>
            </a:r>
            <a:endParaRPr/>
          </a:p>
        </p:txBody>
      </p:sp>
      <p:sp>
        <p:nvSpPr>
          <p:cNvPr id="687" name="Google Shape;687;p70"/>
          <p:cNvSpPr txBox="1"/>
          <p:nvPr/>
        </p:nvSpPr>
        <p:spPr>
          <a:xfrm>
            <a:off x="202150" y="1004525"/>
            <a:ext cx="7359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"Result"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Roboto Light"/>
                <a:ea typeface="Roboto Light"/>
                <a:cs typeface="Roboto Light"/>
                <a:sym typeface="Roboto Light"/>
              </a:rPr>
              <a:t>All rows for the columns with labels "Year", "Candidate", and "Result".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8" name="Google Shape;688;p70"/>
          <p:cNvPicPr preferRelativeResize="0"/>
          <p:nvPr/>
        </p:nvPicPr>
        <p:blipFill rotWithShape="1">
          <a:blip r:embed="rId3">
            <a:alphaModFix/>
          </a:blip>
          <a:srcRect b="-1399"/>
          <a:stretch/>
        </p:blipFill>
        <p:spPr>
          <a:xfrm>
            <a:off x="6411700" y="1159837"/>
            <a:ext cx="1570501" cy="19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90" name="Google Shape;690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Label-based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endParaRPr/>
          </a:p>
        </p:txBody>
      </p:sp>
      <p:sp>
        <p:nvSpPr>
          <p:cNvPr id="691" name="Google Shape;691;p70"/>
          <p:cNvSpPr txBox="1"/>
          <p:nvPr/>
        </p:nvSpPr>
        <p:spPr>
          <a:xfrm>
            <a:off x="274800" y="2702558"/>
            <a:ext cx="4297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87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:]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Roboto Light"/>
                <a:ea typeface="Roboto Light"/>
                <a:cs typeface="Roboto Light"/>
                <a:sym typeface="Roboto Light"/>
              </a:rPr>
              <a:t>All columns for the rows with labels 87, 25, 179.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2" name="Google Shape;6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50" y="3522401"/>
            <a:ext cx="4840646" cy="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0"/>
          <p:cNvSpPr txBox="1"/>
          <p:nvPr/>
        </p:nvSpPr>
        <p:spPr>
          <a:xfrm>
            <a:off x="2075875" y="1971750"/>
            <a:ext cx="36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Ellipses (...) indicate more rows not shown.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94" name="Google Shape;694;p70"/>
          <p:cNvCxnSpPr>
            <a:stCxn id="693" idx="3"/>
          </p:cNvCxnSpPr>
          <p:nvPr/>
        </p:nvCxnSpPr>
        <p:spPr>
          <a:xfrm rot="10800000" flipH="1">
            <a:off x="5710675" y="2170950"/>
            <a:ext cx="567300" cy="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inclusive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single value.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71"/>
          <p:cNvSpPr txBox="1"/>
          <p:nvPr/>
        </p:nvSpPr>
        <p:spPr>
          <a:xfrm>
            <a:off x="202150" y="1871725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87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"Popular vote"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1" name="Google Shape;7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226550"/>
            <a:ext cx="3347975" cy="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1"/>
          <p:cNvSpPr txBox="1"/>
          <p:nvPr/>
        </p:nvSpPr>
        <p:spPr>
          <a:xfrm>
            <a:off x="5109775" y="2034350"/>
            <a:ext cx="3646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Wait, what? Why did everything get so ugly?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We've extracted a subset of the "Popular vote" column as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3" name="Google Shape;70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04" name="Google Shape;704;p71"/>
          <p:cNvSpPr txBox="1"/>
          <p:nvPr/>
        </p:nvSpPr>
        <p:spPr>
          <a:xfrm>
            <a:off x="107050" y="3694900"/>
            <a:ext cx="50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71"/>
          <p:cNvSpPr txBox="1"/>
          <p:nvPr/>
        </p:nvSpPr>
        <p:spPr>
          <a:xfrm>
            <a:off x="5109775" y="3827200"/>
            <a:ext cx="364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We've extracted the string value with row label 0 and column label "Candidate".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6" name="Google Shape;7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50" y="4196525"/>
            <a:ext cx="1869729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Label-based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Pandas, Part II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More on Pandas (Utility Functions, Grouping, Aggregation)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3854350"/>
            <a:ext cx="85206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Data 100/Data 200, Fall 2024 @ UC Berkeley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Narges Norouzi and Joseph E. Gonzalez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345775" y="1825900"/>
            <a:ext cx="1150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3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Continue our tour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Extracting data using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Extract data according to a condition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Modify columns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Aggregate data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Last lecture: introducing tools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Today: "doing things"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this Lecture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57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Data extraction with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Conditional selection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Adding, removing, and modifying columns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Useful utility functions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Custom sorts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Grouping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57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 extraction with 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iloc,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Conditional selection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Adding, removing, and modifying columns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Useful utility functions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Custom sorts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Grouping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 Extraction with 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iloc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" b="1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</a:t>
            </a:r>
            <a:r>
              <a:rPr lang="en" b="1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exclusive</a:t>
            </a:r>
            <a:r>
              <a:rPr lang="en"/>
              <a:t>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827" y="1892550"/>
            <a:ext cx="4778350" cy="26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Integer-based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list.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exclusive</a:t>
            </a:r>
            <a:r>
              <a:rPr lang="en"/>
              <a:t>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2754600" y="1860688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050" y="2645125"/>
            <a:ext cx="46291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87" name="Google Shape;187;p30"/>
          <p:cNvSpPr/>
          <p:nvPr/>
        </p:nvSpPr>
        <p:spPr>
          <a:xfrm rot="10800000">
            <a:off x="2095450" y="3036575"/>
            <a:ext cx="135600" cy="115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340150" y="3306425"/>
            <a:ext cx="1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rows at positions 1, 2, and 3.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6860200" y="2761625"/>
            <a:ext cx="132900" cy="2250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7058325" y="2566325"/>
            <a:ext cx="170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columns at positions 0, 1, and 2.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Integer-based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2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slice </a:t>
            </a:r>
            <a:r>
              <a:rPr lang="en"/>
              <a:t>(syntax is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exclusive of the right hand side of the slice</a:t>
            </a:r>
            <a:r>
              <a:rPr lang="en"/>
              <a:t>).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value.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2296900" y="1902650"/>
            <a:ext cx="368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175" y="2471275"/>
            <a:ext cx="46291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 rot="10800000">
            <a:off x="1688575" y="2888525"/>
            <a:ext cx="135600" cy="115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111550" y="3082175"/>
            <a:ext cx="148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the rows at positions 1, 2, and 3.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631600" y="2761625"/>
            <a:ext cx="132900" cy="2250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6829725" y="2566325"/>
            <a:ext cx="208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Select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all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columns from integer 0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to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integer 2.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Remember: integer-based slicing is right-end exclusive!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Integer-based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1458862" y="792350"/>
            <a:ext cx="1815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&amp; Problem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Formulation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3326156" y="872385"/>
            <a:ext cx="352200" cy="3837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30"/>
          <p:cNvCxnSpPr>
            <a:endCxn id="184" idx="0"/>
          </p:cNvCxnSpPr>
          <p:nvPr/>
        </p:nvCxnSpPr>
        <p:spPr>
          <a:xfrm>
            <a:off x="3502256" y="588885"/>
            <a:ext cx="0" cy="28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0"/>
          <p:cNvCxnSpPr>
            <a:endCxn id="187" idx="0"/>
          </p:cNvCxnSpPr>
          <p:nvPr/>
        </p:nvCxnSpPr>
        <p:spPr>
          <a:xfrm>
            <a:off x="5032851" y="588844"/>
            <a:ext cx="0" cy="28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30"/>
          <p:cNvSpPr/>
          <p:nvPr/>
        </p:nvSpPr>
        <p:spPr>
          <a:xfrm>
            <a:off x="4856751" y="872344"/>
            <a:ext cx="3522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317344" y="792350"/>
            <a:ext cx="1399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Acquisition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9" name="Google Shape;189;p30"/>
          <p:cNvCxnSpPr>
            <a:stCxn id="184" idx="6"/>
            <a:endCxn id="187" idx="2"/>
          </p:cNvCxnSpPr>
          <p:nvPr/>
        </p:nvCxnSpPr>
        <p:spPr>
          <a:xfrm>
            <a:off x="3678356" y="1064235"/>
            <a:ext cx="1178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30"/>
          <p:cNvSpPr/>
          <p:nvPr/>
        </p:nvSpPr>
        <p:spPr>
          <a:xfrm>
            <a:off x="4856751" y="2159418"/>
            <a:ext cx="3522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5242398" y="2079400"/>
            <a:ext cx="15297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Exploratory Data Analysis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2" name="Google Shape;192;p30"/>
          <p:cNvCxnSpPr>
            <a:stCxn id="187" idx="4"/>
            <a:endCxn id="190" idx="0"/>
          </p:cNvCxnSpPr>
          <p:nvPr/>
        </p:nvCxnSpPr>
        <p:spPr>
          <a:xfrm>
            <a:off x="5032851" y="1256044"/>
            <a:ext cx="0" cy="90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0"/>
          <p:cNvCxnSpPr>
            <a:stCxn id="190" idx="1"/>
            <a:endCxn id="184" idx="5"/>
          </p:cNvCxnSpPr>
          <p:nvPr/>
        </p:nvCxnSpPr>
        <p:spPr>
          <a:xfrm rot="10800000">
            <a:off x="3626730" y="1199810"/>
            <a:ext cx="1281600" cy="1015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30"/>
          <p:cNvSpPr/>
          <p:nvPr/>
        </p:nvSpPr>
        <p:spPr>
          <a:xfrm>
            <a:off x="3326204" y="2159418"/>
            <a:ext cx="3522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665428" y="2079400"/>
            <a:ext cx="1608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Prediction and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Inference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6" name="Google Shape;196;p30"/>
          <p:cNvCxnSpPr>
            <a:stCxn id="190" idx="2"/>
            <a:endCxn id="194" idx="6"/>
          </p:cNvCxnSpPr>
          <p:nvPr/>
        </p:nvCxnSpPr>
        <p:spPr>
          <a:xfrm rot="10800000">
            <a:off x="3678351" y="2351268"/>
            <a:ext cx="1178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30"/>
          <p:cNvCxnSpPr>
            <a:stCxn id="194" idx="0"/>
            <a:endCxn id="184" idx="4"/>
          </p:cNvCxnSpPr>
          <p:nvPr/>
        </p:nvCxnSpPr>
        <p:spPr>
          <a:xfrm rot="10800000">
            <a:off x="3502304" y="1256118"/>
            <a:ext cx="0" cy="90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 txBox="1"/>
          <p:nvPr/>
        </p:nvSpPr>
        <p:spPr>
          <a:xfrm>
            <a:off x="3847788" y="2770000"/>
            <a:ext cx="206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" name="Google Shape;199;p30"/>
          <p:cNvCxnSpPr>
            <a:stCxn id="194" idx="4"/>
            <a:endCxn id="198" idx="1"/>
          </p:cNvCxnSpPr>
          <p:nvPr/>
        </p:nvCxnSpPr>
        <p:spPr>
          <a:xfrm rot="-5400000" flipH="1">
            <a:off x="3450704" y="2594718"/>
            <a:ext cx="448800" cy="3456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30"/>
          <p:cNvSpPr txBox="1"/>
          <p:nvPr/>
        </p:nvSpPr>
        <p:spPr>
          <a:xfrm>
            <a:off x="5000619" y="2152924"/>
            <a:ext cx="1731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5081077" y="1094402"/>
            <a:ext cx="969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0"/>
          <p:cNvCxnSpPr>
            <a:stCxn id="200" idx="3"/>
            <a:endCxn id="201" idx="3"/>
          </p:cNvCxnSpPr>
          <p:nvPr/>
        </p:nvCxnSpPr>
        <p:spPr>
          <a:xfrm rot="10800000" flipH="1">
            <a:off x="5173719" y="1186774"/>
            <a:ext cx="4200" cy="1056600"/>
          </a:xfrm>
          <a:prstGeom prst="curvedConnector3">
            <a:avLst>
              <a:gd name="adj1" fmla="val 577102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Recall the Data Science Lifecycle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763689" y="475589"/>
            <a:ext cx="4812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?</a:t>
            </a:r>
            <a:endParaRPr sz="1100"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6847" y="475612"/>
            <a:ext cx="898800" cy="9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446" y="1970253"/>
            <a:ext cx="894692" cy="8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6839" y="2152921"/>
            <a:ext cx="1222468" cy="8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Just like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, we can use a colon with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to extract all rows or all columns.</a:t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157225" y="927050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0" y="1381300"/>
            <a:ext cx="3479775" cy="33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Integer-based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4202750" y="1876000"/>
            <a:ext cx="39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Grab all rows of the columns at integers 0 to 2.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Arguments to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can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slice (syntax is exclusive of the right hand side of the slice).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single value.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202150" y="1871725"/>
            <a:ext cx="735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3989200" y="1940700"/>
            <a:ext cx="364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 before, the result for a single value argument is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We have extracted row integers 1, 2, and 3 from the column at position 1.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0" y="2287225"/>
            <a:ext cx="2895275" cy="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107050" y="3694900"/>
            <a:ext cx="50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50" y="4196525"/>
            <a:ext cx="1869729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3989200" y="3827200"/>
            <a:ext cx="364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We've extracted the string value with row position 0 and column position 1.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Integer-based Extraction: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Remember: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oc</a:t>
            </a:r>
            <a:r>
              <a:rPr lang="en"/>
              <a:t> performs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>
                <a:solidFill>
                  <a:schemeClr val="accent3"/>
                </a:solidFill>
              </a:rPr>
              <a:t>abel-based </a:t>
            </a:r>
            <a:r>
              <a:rPr lang="en"/>
              <a:t>extraction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/>
              <a:t> performs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accent4"/>
                </a:solidFill>
              </a:rPr>
              <a:t>nteger-based</a:t>
            </a:r>
            <a:r>
              <a:rPr lang="en"/>
              <a:t> extraction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choosing between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/>
              <a:t> and </a:t>
            </a: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/>
              <a:t>, you'll usually choose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Safer: If the order of data gets shuffled in a public database, your code still works.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Readable: Easier to understand what 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"Result"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 </a:t>
            </a:r>
            <a:r>
              <a:rPr lang="en"/>
              <a:t>means than 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can still be useful.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Example: If you have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of movie earnings sorted by earnings, can use </a:t>
            </a: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/>
              <a:t> to get the median earnings for a given year (index into the middle).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Just When It Was All Making Sense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845475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3326075" y="2111300"/>
            <a:ext cx="711300" cy="4617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[]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 rot="-2946306">
            <a:off x="1557769" y="1739012"/>
            <a:ext cx="711194" cy="461741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loc</a:t>
            </a:r>
            <a:endParaRPr sz="1800"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 rot="1485597">
            <a:off x="4319757" y="521374"/>
            <a:ext cx="711288" cy="46176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iloc</a:t>
            </a:r>
            <a:endParaRPr sz="1800" b="1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Context-dependent Extraction: [ ]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7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Selection operators: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selects items by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en"/>
              <a:t>. First argument is rows, second argument is columns.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selects items by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integer</a:t>
            </a:r>
            <a:r>
              <a:rPr lang="en"/>
              <a:t>. First argument is rows, second argument is columns.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107050" y="1511975"/>
            <a:ext cx="8844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●"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only takes one argument, which may be: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○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slice of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row numbers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○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list of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 labels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single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 label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That is,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context sensitive.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see some examples.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7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/>
              <a:t> only takes one argument, which may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slice of row integers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/>
              <a:t>A list of column labels.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column label.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202150" y="1871725"/>
            <a:ext cx="196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elections[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0" y="2439625"/>
            <a:ext cx="73056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Context-dependent Extraction: [ 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7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/>
              <a:t> only takes one argument, which may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/>
              <a:t>A slice of row numbers.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list of column labels.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single column label.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202150" y="1871725"/>
            <a:ext cx="65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elections[[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"Result"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Context-dependent Extraction: [ ]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825" y="1817650"/>
            <a:ext cx="2526075" cy="30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7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/>
              <a:t> only takes one argument, which may be: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/>
              <a:t>A slice of row numbers.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/>
              <a:t>A list of column labels.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 single column label.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202150" y="2024125"/>
            <a:ext cx="659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elections[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4648650" y="2772825"/>
            <a:ext cx="364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Extract the "Candidate" column as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Context-dependent Extraction: [ ]</a:t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00" y="2439625"/>
            <a:ext cx="3957352" cy="23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/>
              <a:t>?</a:t>
            </a: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4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short: [ ] can be much more concise than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.iloc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Consider the case where we wish to extract the "Candidate" column. It is far simpler to write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/>
              <a:t> than it is to write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elections.loc[:,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"Candidate"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practice, [ ] is often used over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in data science work. Typing time adds up!</a:t>
            </a: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57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Conditional selection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Adding, removing, and modifying columns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Useful utility functions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Custom sorts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Selection</a:t>
            </a: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1362300" y="792350"/>
            <a:ext cx="1912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&amp; Problem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Formulation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3326156" y="872385"/>
            <a:ext cx="352200" cy="383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1"/>
          <p:cNvCxnSpPr>
            <a:endCxn id="214" idx="0"/>
          </p:cNvCxnSpPr>
          <p:nvPr/>
        </p:nvCxnSpPr>
        <p:spPr>
          <a:xfrm>
            <a:off x="3502256" y="588885"/>
            <a:ext cx="0" cy="28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1"/>
          <p:cNvCxnSpPr>
            <a:endCxn id="217" idx="0"/>
          </p:cNvCxnSpPr>
          <p:nvPr/>
        </p:nvCxnSpPr>
        <p:spPr>
          <a:xfrm>
            <a:off x="5032851" y="588844"/>
            <a:ext cx="0" cy="283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31"/>
          <p:cNvSpPr/>
          <p:nvPr/>
        </p:nvSpPr>
        <p:spPr>
          <a:xfrm>
            <a:off x="4856751" y="872344"/>
            <a:ext cx="352200" cy="383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5317344" y="792350"/>
            <a:ext cx="1399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Data 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Acquisition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9" name="Google Shape;219;p31"/>
          <p:cNvCxnSpPr>
            <a:stCxn id="214" idx="6"/>
            <a:endCxn id="217" idx="2"/>
          </p:cNvCxnSpPr>
          <p:nvPr/>
        </p:nvCxnSpPr>
        <p:spPr>
          <a:xfrm>
            <a:off x="3678356" y="1064235"/>
            <a:ext cx="1178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1"/>
          <p:cNvSpPr/>
          <p:nvPr/>
        </p:nvSpPr>
        <p:spPr>
          <a:xfrm>
            <a:off x="4856751" y="2159418"/>
            <a:ext cx="352200" cy="38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5242398" y="2079400"/>
            <a:ext cx="15297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16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31"/>
          <p:cNvCxnSpPr>
            <a:stCxn id="217" idx="4"/>
            <a:endCxn id="220" idx="0"/>
          </p:cNvCxnSpPr>
          <p:nvPr/>
        </p:nvCxnSpPr>
        <p:spPr>
          <a:xfrm>
            <a:off x="5032851" y="1256044"/>
            <a:ext cx="0" cy="90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31"/>
          <p:cNvCxnSpPr>
            <a:stCxn id="220" idx="1"/>
            <a:endCxn id="214" idx="5"/>
          </p:cNvCxnSpPr>
          <p:nvPr/>
        </p:nvCxnSpPr>
        <p:spPr>
          <a:xfrm rot="10800000">
            <a:off x="3626730" y="1199810"/>
            <a:ext cx="1281600" cy="1015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" name="Google Shape;224;p31"/>
          <p:cNvSpPr/>
          <p:nvPr/>
        </p:nvSpPr>
        <p:spPr>
          <a:xfrm>
            <a:off x="3326204" y="2159418"/>
            <a:ext cx="352200" cy="383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1665428" y="2079400"/>
            <a:ext cx="1608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Prediction and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Inference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6" name="Google Shape;226;p31"/>
          <p:cNvCxnSpPr>
            <a:stCxn id="220" idx="2"/>
            <a:endCxn id="224" idx="6"/>
          </p:cNvCxnSpPr>
          <p:nvPr/>
        </p:nvCxnSpPr>
        <p:spPr>
          <a:xfrm rot="10800000">
            <a:off x="3678351" y="2351268"/>
            <a:ext cx="1178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1"/>
          <p:cNvCxnSpPr>
            <a:stCxn id="224" idx="0"/>
            <a:endCxn id="214" idx="4"/>
          </p:cNvCxnSpPr>
          <p:nvPr/>
        </p:nvCxnSpPr>
        <p:spPr>
          <a:xfrm rot="10800000">
            <a:off x="3502304" y="1256118"/>
            <a:ext cx="0" cy="9033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1"/>
          <p:cNvSpPr txBox="1"/>
          <p:nvPr/>
        </p:nvSpPr>
        <p:spPr>
          <a:xfrm>
            <a:off x="3847788" y="2770000"/>
            <a:ext cx="206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Reports, Decisions, and Solutions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9" name="Google Shape;229;p31"/>
          <p:cNvCxnSpPr>
            <a:stCxn id="224" idx="4"/>
            <a:endCxn id="228" idx="1"/>
          </p:cNvCxnSpPr>
          <p:nvPr/>
        </p:nvCxnSpPr>
        <p:spPr>
          <a:xfrm rot="-5400000" flipH="1">
            <a:off x="3450704" y="2594718"/>
            <a:ext cx="448800" cy="345600"/>
          </a:xfrm>
          <a:prstGeom prst="bentConnector2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31"/>
          <p:cNvSpPr txBox="1"/>
          <p:nvPr/>
        </p:nvSpPr>
        <p:spPr>
          <a:xfrm>
            <a:off x="5000619" y="2152924"/>
            <a:ext cx="1731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5081077" y="1094402"/>
            <a:ext cx="969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31"/>
          <p:cNvCxnSpPr>
            <a:stCxn id="230" idx="3"/>
            <a:endCxn id="231" idx="3"/>
          </p:cNvCxnSpPr>
          <p:nvPr/>
        </p:nvCxnSpPr>
        <p:spPr>
          <a:xfrm rot="10800000" flipH="1">
            <a:off x="5173719" y="1186774"/>
            <a:ext cx="4200" cy="1056600"/>
          </a:xfrm>
          <a:prstGeom prst="curvedConnector3">
            <a:avLst>
              <a:gd name="adj1" fmla="val 5771023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Plan for First Few Weeks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6847" y="475612"/>
            <a:ext cx="898800" cy="9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6839" y="2152921"/>
            <a:ext cx="1222468" cy="84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763689" y="475589"/>
            <a:ext cx="4812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?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46" y="1970253"/>
            <a:ext cx="894692" cy="884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/>
          <p:nvPr/>
        </p:nvSpPr>
        <p:spPr>
          <a:xfrm>
            <a:off x="155900" y="3768400"/>
            <a:ext cx="4110600" cy="843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Exploring and Cleaning Tabular Data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From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datascience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4856750" y="3768400"/>
            <a:ext cx="4110600" cy="84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 Science in Practice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EDA, Data Cleaning, Text processing (regular expressions)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2950" y="3375625"/>
            <a:ext cx="27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(Weeks 1 and 2)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906550" y="3403063"/>
            <a:ext cx="40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(Weeks 2 and 3)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4440425" y="3847450"/>
            <a:ext cx="2424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 for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 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learned to extract data according to its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integer position</a:t>
            </a:r>
            <a:r>
              <a:rPr lang="en"/>
              <a:t> (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.iloc</a:t>
            </a:r>
            <a:r>
              <a:rPr lang="en"/>
              <a:t>) or its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en"/>
              <a:t> (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if we want to extract rows that satisfy a given </a:t>
            </a:r>
            <a:r>
              <a:rPr lang="en" i="1"/>
              <a:t>condition</a:t>
            </a:r>
            <a:r>
              <a:rPr lang="en"/>
              <a:t>?</a:t>
            </a:r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12" name="Google Shape;312;p43"/>
          <p:cNvSpPr txBox="1"/>
          <p:nvPr/>
        </p:nvSpPr>
        <p:spPr>
          <a:xfrm>
            <a:off x="1990000" y="2008425"/>
            <a:ext cx="566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babynames_first_10_rows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:]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536" y="2506375"/>
            <a:ext cx="2151525" cy="24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184525" y="1202650"/>
            <a:ext cx="869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 ]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also accept boolean arrays as input.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Rows corresponding to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are extracted; rows corresponding to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are not.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 for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 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7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 ]</a:t>
            </a:r>
            <a:r>
              <a:rPr lang="en"/>
              <a:t>  also accept boolean arrays as input.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Rows corresponding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/>
              <a:t> are extracted; rows corresponding to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/>
              <a:t> are not.</a:t>
            </a:r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8" y="1696925"/>
            <a:ext cx="2151525" cy="24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3568163" y="1416575"/>
            <a:ext cx="5669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babynames_first_10_rows[[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663" y="2214050"/>
            <a:ext cx="3379676" cy="2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/>
          <p:nvPr/>
        </p:nvSpPr>
        <p:spPr>
          <a:xfrm>
            <a:off x="6268088" y="1526125"/>
            <a:ext cx="426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502275" y="1927225"/>
            <a:ext cx="2151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7638488" y="1513475"/>
            <a:ext cx="426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3658188" y="1824850"/>
            <a:ext cx="426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4"/>
          <p:cNvSpPr/>
          <p:nvPr/>
        </p:nvSpPr>
        <p:spPr>
          <a:xfrm>
            <a:off x="5023638" y="1824850"/>
            <a:ext cx="426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6389088" y="1824850"/>
            <a:ext cx="426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4"/>
          <p:cNvSpPr/>
          <p:nvPr/>
        </p:nvSpPr>
        <p:spPr>
          <a:xfrm>
            <a:off x="502275" y="2354175"/>
            <a:ext cx="2151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4"/>
          <p:cNvSpPr/>
          <p:nvPr/>
        </p:nvSpPr>
        <p:spPr>
          <a:xfrm>
            <a:off x="502275" y="2823400"/>
            <a:ext cx="2151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502275" y="3233125"/>
            <a:ext cx="2151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4"/>
          <p:cNvSpPr/>
          <p:nvPr/>
        </p:nvSpPr>
        <p:spPr>
          <a:xfrm>
            <a:off x="502275" y="3670325"/>
            <a:ext cx="2151600" cy="221700"/>
          </a:xfrm>
          <a:prstGeom prst="flowChartAlternateProcess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</a:t>
            </a:r>
            <a:endParaRPr/>
          </a:p>
        </p:txBody>
      </p:sp>
      <p:sp>
        <p:nvSpPr>
          <p:cNvPr id="340" name="Google Shape;340;p4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perform the same operation using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.</a:t>
            </a:r>
            <a:endParaRPr/>
          </a:p>
        </p:txBody>
      </p:sp>
      <p:sp>
        <p:nvSpPr>
          <p:cNvPr id="341" name="Google Shape;34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200300" y="1164175"/>
            <a:ext cx="8142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babynames_first_10_rows.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[[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 :]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38" y="2155050"/>
            <a:ext cx="3379676" cy="21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9F427-E035-0237-0A57-665BC334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15" y="2593932"/>
            <a:ext cx="3657600" cy="2286000"/>
          </a:xfrm>
          <a:prstGeom prst="rect">
            <a:avLst/>
          </a:prstGeom>
        </p:spPr>
      </p:pic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</a:t>
            </a:r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107044" y="393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Useful because boolean arrays can be generated by using logical operators 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dirty="0"/>
              <a:t>.</a:t>
            </a:r>
            <a:endParaRPr dirty="0"/>
          </a:p>
        </p:txBody>
      </p:sp>
      <p:sp>
        <p:nvSpPr>
          <p:cNvPr id="350" name="Google Shape;350;p46"/>
          <p:cNvSpPr txBox="1"/>
          <p:nvPr/>
        </p:nvSpPr>
        <p:spPr>
          <a:xfrm>
            <a:off x="5290125" y="845925"/>
            <a:ext cx="36516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Length 407428 </a:t>
            </a:r>
            <a:r>
              <a:rPr lang="en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 dirty="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 where every entry is either "True" or "False", where "True" occurs for every babyname with “Sex" = "F".</a:t>
            </a:r>
            <a:endParaRPr dirty="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51" name="Google Shape;351;p46"/>
          <p:cNvCxnSpPr>
            <a:stCxn id="352" idx="1"/>
            <a:endCxn id="350" idx="1"/>
          </p:cNvCxnSpPr>
          <p:nvPr/>
        </p:nvCxnSpPr>
        <p:spPr>
          <a:xfrm rot="10800000" flipH="1">
            <a:off x="4804475" y="1243950"/>
            <a:ext cx="485700" cy="774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3" name="Google Shape;353;p46"/>
          <p:cNvSpPr txBox="1"/>
          <p:nvPr/>
        </p:nvSpPr>
        <p:spPr>
          <a:xfrm>
            <a:off x="1416900" y="2212525"/>
            <a:ext cx="6296400" cy="49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logical_operator = (babynames[</a:t>
            </a:r>
            <a:r>
              <a:rPr lang="en" sz="1500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“Sex"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 dirty="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lang="en" sz="1500" dirty="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 dirty="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5" name="Google Shape;355;p46"/>
          <p:cNvCxnSpPr/>
          <p:nvPr/>
        </p:nvCxnSpPr>
        <p:spPr>
          <a:xfrm rot="10800000" flipH="1">
            <a:off x="3061875" y="3338938"/>
            <a:ext cx="1097700" cy="3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46"/>
          <p:cNvSpPr txBox="1"/>
          <p:nvPr/>
        </p:nvSpPr>
        <p:spPr>
          <a:xfrm>
            <a:off x="4219175" y="3140488"/>
            <a:ext cx="49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True in rows 0, 1, 2, …   </a:t>
            </a:r>
            <a:endParaRPr dirty="0"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" name="Google Shape;352;p46"/>
          <p:cNvSpPr/>
          <p:nvPr/>
        </p:nvSpPr>
        <p:spPr>
          <a:xfrm rot="-5400000">
            <a:off x="4678175" y="934050"/>
            <a:ext cx="252600" cy="242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</a:t>
            </a:r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107044" y="393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Useful because boolean arrays can be generated by using logical operators 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5290125" y="845925"/>
            <a:ext cx="37311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Length 407428 </a:t>
            </a: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 where every entry is either "True" or "False", where "True" occurs for every babyname with "Sex" = "F".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5" name="Google Shape;365;p47"/>
          <p:cNvCxnSpPr>
            <a:stCxn id="366" idx="1"/>
            <a:endCxn id="364" idx="1"/>
          </p:cNvCxnSpPr>
          <p:nvPr/>
        </p:nvCxnSpPr>
        <p:spPr>
          <a:xfrm rot="10800000" flipH="1">
            <a:off x="4899875" y="1243950"/>
            <a:ext cx="390300" cy="774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7"/>
          <p:cNvSpPr txBox="1"/>
          <p:nvPr/>
        </p:nvSpPr>
        <p:spPr>
          <a:xfrm>
            <a:off x="1416900" y="2212525"/>
            <a:ext cx="629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babynames[(babynames[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47"/>
          <p:cNvSpPr/>
          <p:nvPr/>
        </p:nvSpPr>
        <p:spPr>
          <a:xfrm rot="-5400000">
            <a:off x="4773575" y="838650"/>
            <a:ext cx="252600" cy="261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369" name="Google Shape;369;p47"/>
          <p:cNvSpPr/>
          <p:nvPr/>
        </p:nvSpPr>
        <p:spPr>
          <a:xfrm rot="-5400000">
            <a:off x="4311350" y="238600"/>
            <a:ext cx="252600" cy="36267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0" name="Google Shape;370;p47"/>
          <p:cNvCxnSpPr>
            <a:stCxn id="369" idx="1"/>
            <a:endCxn id="371" idx="3"/>
          </p:cNvCxnSpPr>
          <p:nvPr/>
        </p:nvCxnSpPr>
        <p:spPr>
          <a:xfrm rot="10800000">
            <a:off x="3299450" y="1243750"/>
            <a:ext cx="1138200" cy="681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47"/>
          <p:cNvSpPr txBox="1"/>
          <p:nvPr/>
        </p:nvSpPr>
        <p:spPr>
          <a:xfrm>
            <a:off x="485675" y="845925"/>
            <a:ext cx="28137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Length 239537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 </a:t>
            </a: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where every entry belongs to a babyname with "Sex" = "F".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2" name="Google Shape;372;p47"/>
          <p:cNvPicPr preferRelativeResize="0"/>
          <p:nvPr/>
        </p:nvPicPr>
        <p:blipFill rotWithShape="1">
          <a:blip r:embed="rId3">
            <a:alphaModFix/>
          </a:blip>
          <a:srcRect l="1431" r="1197"/>
          <a:stretch/>
        </p:blipFill>
        <p:spPr>
          <a:xfrm>
            <a:off x="3700100" y="2662300"/>
            <a:ext cx="2068900" cy="23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</a:t>
            </a:r>
            <a:endParaRPr/>
          </a:p>
        </p:txBody>
      </p:sp>
      <p:sp>
        <p:nvSpPr>
          <p:cNvPr id="378" name="Google Shape;378;p48"/>
          <p:cNvSpPr txBox="1">
            <a:spLocks noGrp="1"/>
          </p:cNvSpPr>
          <p:nvPr>
            <p:ph type="body" idx="1"/>
          </p:nvPr>
        </p:nvSpPr>
        <p:spPr>
          <a:xfrm>
            <a:off x="107044" y="393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also use 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.loc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5290125" y="845925"/>
            <a:ext cx="37311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Length 407428 </a:t>
            </a: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 where every entry is either "True" or "False", where "True" occurs for every babyname with "Sex" = "F".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80" name="Google Shape;380;p48"/>
          <p:cNvCxnSpPr>
            <a:stCxn id="381" idx="1"/>
            <a:endCxn id="379" idx="1"/>
          </p:cNvCxnSpPr>
          <p:nvPr/>
        </p:nvCxnSpPr>
        <p:spPr>
          <a:xfrm rot="10800000" flipH="1">
            <a:off x="5010875" y="1243950"/>
            <a:ext cx="279300" cy="774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48"/>
          <p:cNvSpPr txBox="1"/>
          <p:nvPr/>
        </p:nvSpPr>
        <p:spPr>
          <a:xfrm>
            <a:off x="1112100" y="2212525"/>
            <a:ext cx="629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:]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48"/>
          <p:cNvSpPr/>
          <p:nvPr/>
        </p:nvSpPr>
        <p:spPr>
          <a:xfrm rot="-5400000">
            <a:off x="4884575" y="727650"/>
            <a:ext cx="252600" cy="283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84" name="Google Shape;384;p48"/>
          <p:cNvSpPr/>
          <p:nvPr/>
        </p:nvSpPr>
        <p:spPr>
          <a:xfrm rot="-5400000">
            <a:off x="4251050" y="-91600"/>
            <a:ext cx="252600" cy="422880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p48"/>
          <p:cNvCxnSpPr>
            <a:stCxn id="384" idx="1"/>
            <a:endCxn id="386" idx="3"/>
          </p:cNvCxnSpPr>
          <p:nvPr/>
        </p:nvCxnSpPr>
        <p:spPr>
          <a:xfrm rot="10800000">
            <a:off x="3299450" y="1244000"/>
            <a:ext cx="1077900" cy="652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48"/>
          <p:cNvSpPr txBox="1"/>
          <p:nvPr/>
        </p:nvSpPr>
        <p:spPr>
          <a:xfrm>
            <a:off x="485675" y="845925"/>
            <a:ext cx="28137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Length 239537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DataFrame </a:t>
            </a: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where every entry belongs to a babyname with "Sex" = "F".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 l="1431" r="1197"/>
          <a:stretch/>
        </p:blipFill>
        <p:spPr>
          <a:xfrm>
            <a:off x="3700100" y="2662300"/>
            <a:ext cx="2068900" cy="23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Array Input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Boolean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can be combined using various operators, allowing filtering of results by multiple criteria. 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/>
              <a:t> operator allows us to apply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logical_operator_1</a:t>
            </a:r>
            <a:r>
              <a:rPr lang="en"/>
              <a:t>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logical_operator_2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/>
              <a:t> operator allows us to apply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logical_operator_1</a:t>
            </a:r>
            <a:r>
              <a:rPr lang="en"/>
              <a:t>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logical_operator_2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655850" y="1750550"/>
            <a:ext cx="726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>
                <a:solidFill>
                  <a:srgbClr val="AF00DB"/>
                </a:solidFill>
              </a:rPr>
              <a:t>|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&lt; 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96" name="Google Shape;396;p49"/>
          <p:cNvSpPr txBox="1"/>
          <p:nvPr/>
        </p:nvSpPr>
        <p:spPr>
          <a:xfrm>
            <a:off x="4216550" y="2981000"/>
            <a:ext cx="430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Rows that have a Sex of "F"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or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earlier than the year 2000 (or both!)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 rotWithShape="1">
          <a:blip r:embed="rId3">
            <a:alphaModFix/>
          </a:blip>
          <a:srcRect l="1409" r="1409"/>
          <a:stretch/>
        </p:blipFill>
        <p:spPr>
          <a:xfrm>
            <a:off x="1339325" y="2166050"/>
            <a:ext cx="2373950" cy="27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Operators</a:t>
            </a:r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/>
              <a:t> and </a:t>
            </a:r>
            <a:r>
              <a:rPr lang="en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/>
              <a:t> are examples of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bitwise operators</a:t>
            </a:r>
            <a:r>
              <a:rPr lang="en"/>
              <a:t>. They allow us to apply multiple logical conditions.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lang="en"/>
              <a:t> are boolean arrays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aphicFrame>
        <p:nvGraphicFramePr>
          <p:cNvPr id="405" name="Google Shape;405;p50"/>
          <p:cNvGraphicFramePr/>
          <p:nvPr/>
        </p:nvGraphicFramePr>
        <p:xfrm>
          <a:off x="952500" y="1730100"/>
          <a:ext cx="72390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Symbol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Usage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Meaning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~</a:t>
                      </a:r>
                      <a:endParaRPr>
                        <a:solidFill>
                          <a:srgbClr val="AF00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~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Negation of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</a:t>
                      </a:r>
                      <a:endParaRPr>
                        <a:solidFill>
                          <a:srgbClr val="AF00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 </a:t>
                      </a: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q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OR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endParaRPr>
                        <a:solidFill>
                          <a:srgbClr val="AF00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 </a:t>
                      </a: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q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AND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endParaRPr>
                        <a:solidFill>
                          <a:srgbClr val="AF00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 </a:t>
                      </a:r>
                      <a:r>
                        <a:rPr lang="en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^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q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XOR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(exclusive or)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Direct Boolean Array Selection</a:t>
            </a:r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Boolean array selection is a useful tool, but can lead to overly verbose code for complex conditions.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107050" y="1137650"/>
            <a:ext cx="7313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babynames[(babynames[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"Bella"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5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"Alex"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5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|</a:t>
            </a:r>
            <a:endParaRPr sz="1500">
              <a:solidFill>
                <a:srgbClr val="AF00DB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"Narges"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5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|</a:t>
            </a:r>
            <a:endParaRPr sz="1500">
              <a:solidFill>
                <a:srgbClr val="AF00DB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(babynames[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"Lisa"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 rotWithShape="1">
          <a:blip r:embed="rId3">
            <a:alphaModFix/>
          </a:blip>
          <a:srcRect t="6305"/>
          <a:stretch/>
        </p:blipFill>
        <p:spPr>
          <a:xfrm>
            <a:off x="5507625" y="976800"/>
            <a:ext cx="3331301" cy="36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 txBox="1"/>
          <p:nvPr/>
        </p:nvSpPr>
        <p:spPr>
          <a:xfrm>
            <a:off x="107050" y="3174050"/>
            <a:ext cx="5523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provides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alternatives, for example: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.isin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.str.startswith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.groupby.filter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(we’ll see this in Lecture 4)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Direct Boolean Array Selection</a:t>
            </a:r>
            <a:endParaRPr/>
          </a:p>
        </p:txBody>
      </p:sp>
      <p:sp>
        <p:nvSpPr>
          <p:cNvPr id="430" name="Google Shape;430;p5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provides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many </a:t>
            </a:r>
            <a:r>
              <a:rPr lang="en"/>
              <a:t>alternatives, for example: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.isin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.str.startswith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groupby.filter</a:t>
            </a:r>
            <a:r>
              <a:rPr lang="en"/>
              <a:t> (see lecture 4)</a:t>
            </a:r>
            <a:endParaRPr/>
          </a:p>
        </p:txBody>
      </p:sp>
      <p:sp>
        <p:nvSpPr>
          <p:cNvPr id="431" name="Google Shape;431;p53"/>
          <p:cNvSpPr txBox="1"/>
          <p:nvPr/>
        </p:nvSpPr>
        <p:spPr>
          <a:xfrm>
            <a:off x="335650" y="1905200"/>
            <a:ext cx="8845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names = 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"Bella"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"Alex"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"Narges"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"Lisa"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isin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(names)]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433" name="Google Shape;4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650" y="2783250"/>
            <a:ext cx="2992324" cy="19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3"/>
          <p:cNvSpPr/>
          <p:nvPr/>
        </p:nvSpPr>
        <p:spPr>
          <a:xfrm rot="-5400000">
            <a:off x="2933150" y="1212875"/>
            <a:ext cx="113100" cy="29559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" name="Google Shape;435;p53"/>
          <p:cNvCxnSpPr>
            <a:stCxn id="434" idx="1"/>
            <a:endCxn id="433" idx="1"/>
          </p:cNvCxnSpPr>
          <p:nvPr/>
        </p:nvCxnSpPr>
        <p:spPr>
          <a:xfrm rot="-5400000" flipH="1">
            <a:off x="3654200" y="2082875"/>
            <a:ext cx="999000" cy="23280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6" name="Google Shape;436;p53"/>
          <p:cNvSpPr txBox="1"/>
          <p:nvPr/>
        </p:nvSpPr>
        <p:spPr>
          <a:xfrm>
            <a:off x="1291200" y="3522400"/>
            <a:ext cx="3040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Returns a Boolean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when the corresponding name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Bella, Alex, Narges, or Lisa.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Scientists Love Tabular Data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"Tabular data" = data in a table.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Typically: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38" y="1483350"/>
            <a:ext cx="4202725" cy="23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/>
          <p:nvPr/>
        </p:nvSpPr>
        <p:spPr>
          <a:xfrm>
            <a:off x="1273900" y="1861075"/>
            <a:ext cx="4202700" cy="204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2765875" y="1416175"/>
            <a:ext cx="1115700" cy="2407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5726350" y="1483350"/>
            <a:ext cx="323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represents one observation (here, a single person running for president in a particular year).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5705900" y="2617425"/>
            <a:ext cx="323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represents some characteristic, or feature, of that observation (here, the political party of that person).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52400" y="3990325"/>
            <a:ext cx="8937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Data 8, you worked with the </a:t>
            </a:r>
            <a:r>
              <a:rPr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datascience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library using </a:t>
            </a:r>
            <a:r>
              <a:rPr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Table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Data 100 (and beyond), we’ll use an industry-standard library called </a:t>
            </a:r>
            <a:r>
              <a:rPr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pandas.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Boolean Array Selection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provides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many </a:t>
            </a:r>
            <a:r>
              <a:rPr lang="en"/>
              <a:t>alternatives, for example: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.isin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nsolas"/>
              <a:buChar char="●"/>
            </a:pP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.str.startswith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groupby.filter</a:t>
            </a:r>
            <a:r>
              <a:rPr lang="en"/>
              <a:t> (see lecture 4)</a:t>
            </a:r>
            <a:endParaRPr/>
          </a:p>
        </p:txBody>
      </p:sp>
      <p:sp>
        <p:nvSpPr>
          <p:cNvPr id="443" name="Google Shape;443;p54"/>
          <p:cNvSpPr txBox="1"/>
          <p:nvPr/>
        </p:nvSpPr>
        <p:spPr>
          <a:xfrm>
            <a:off x="107050" y="2287800"/>
            <a:ext cx="884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startswith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 rotWithShape="1">
          <a:blip r:embed="rId3">
            <a:alphaModFix/>
          </a:blip>
          <a:srcRect l="3104" r="3104"/>
          <a:stretch/>
        </p:blipFill>
        <p:spPr>
          <a:xfrm>
            <a:off x="5861600" y="1411550"/>
            <a:ext cx="2882501" cy="35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 rotWithShape="1">
          <a:blip r:embed="rId4">
            <a:alphaModFix/>
          </a:blip>
          <a:srcRect l="961" r="961"/>
          <a:stretch/>
        </p:blipFill>
        <p:spPr>
          <a:xfrm>
            <a:off x="2844200" y="3084213"/>
            <a:ext cx="257687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/>
          <p:nvPr/>
        </p:nvSpPr>
        <p:spPr>
          <a:xfrm rot="-5400000">
            <a:off x="3135375" y="818475"/>
            <a:ext cx="113100" cy="37899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8" name="Google Shape;448;p54"/>
          <p:cNvCxnSpPr/>
          <p:nvPr/>
        </p:nvCxnSpPr>
        <p:spPr>
          <a:xfrm>
            <a:off x="3334800" y="2769975"/>
            <a:ext cx="0" cy="35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54"/>
          <p:cNvSpPr txBox="1"/>
          <p:nvPr/>
        </p:nvSpPr>
        <p:spPr>
          <a:xfrm>
            <a:off x="162550" y="3506575"/>
            <a:ext cx="2681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Returns a Boolean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when the corresponding name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starts with "N".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455" name="Google Shape;455;p5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Conditional selection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Adding, removing, and modifying columns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Useful utility functions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Custom sorts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6" name="Google Shape;456;p5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Adding, Removing, and Modifying Columns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for Adding a Column</a:t>
            </a:r>
            <a:endParaRPr/>
          </a:p>
        </p:txBody>
      </p:sp>
      <p:sp>
        <p:nvSpPr>
          <p:cNvPr id="463" name="Google Shape;463;p5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Adding a column is easy: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 ]</a:t>
            </a:r>
            <a:r>
              <a:rPr lang="en"/>
              <a:t> to reference the desired new column.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Assign this column to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or array of the appropriate length.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5600" y="1531275"/>
            <a:ext cx="3325549" cy="28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 txBox="1"/>
          <p:nvPr/>
        </p:nvSpPr>
        <p:spPr>
          <a:xfrm>
            <a:off x="434800" y="1583725"/>
            <a:ext cx="5048700" cy="1982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Create a Series of the length of each name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babyname_lengths = 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Add a column named "name_lengths" that 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includes the length of each name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 babyname_lengths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for Modifying a Column</a:t>
            </a:r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Modifying a column is very similar to adding a column.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[ ]</a:t>
            </a:r>
            <a:r>
              <a:rPr lang="en"/>
              <a:t> to reference the existing column.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Assign this column to a new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or array of the appropriate length.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434800" y="1583713"/>
            <a:ext cx="7865100" cy="7290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Modify the "name_lengths" column to be one less than its original value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 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]-1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t="1005" b="414"/>
          <a:stretch/>
        </p:blipFill>
        <p:spPr>
          <a:xfrm>
            <a:off x="2778175" y="2443600"/>
            <a:ext cx="3178349" cy="26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for Renaming a Column</a:t>
            </a:r>
            <a:endParaRPr/>
          </a:p>
        </p:txBody>
      </p:sp>
      <p:sp>
        <p:nvSpPr>
          <p:cNvPr id="481" name="Google Shape;481;p5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Rename a column using the (creatively named)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.rename()</a:t>
            </a:r>
            <a:r>
              <a:rPr lang="en"/>
              <a:t> method.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.rename()</a:t>
            </a:r>
            <a:r>
              <a:rPr lang="en"/>
              <a:t> takes in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dictionary</a:t>
            </a:r>
            <a:r>
              <a:rPr lang="en"/>
              <a:t> that maps old column names to their new ones.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8"/>
          <p:cNvSpPr txBox="1"/>
          <p:nvPr/>
        </p:nvSpPr>
        <p:spPr>
          <a:xfrm>
            <a:off x="434800" y="1431313"/>
            <a:ext cx="7865100" cy="7290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Rename "name_lengths" to "Length"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rename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(columns={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"Length"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1039"/>
          <a:stretch/>
        </p:blipFill>
        <p:spPr>
          <a:xfrm>
            <a:off x="2768200" y="2200175"/>
            <a:ext cx="2984202" cy="281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for Dropping a Column (or Row)</a:t>
            </a:r>
            <a:endParaRPr/>
          </a:p>
        </p:txBody>
      </p:sp>
      <p:sp>
        <p:nvSpPr>
          <p:cNvPr id="490" name="Google Shape;490;p5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Remove columns using the (also creatively named)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.drop</a:t>
            </a:r>
            <a:r>
              <a:rPr lang="en"/>
              <a:t> method.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>
                <a:solidFill>
                  <a:schemeClr val="accent3"/>
                </a:solidFill>
              </a:rPr>
              <a:t>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drop()</a:t>
            </a:r>
            <a:r>
              <a:rPr lang="en"/>
              <a:t> method assumes you're dropping a row by default.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axis=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"columns"</a:t>
            </a:r>
            <a:r>
              <a:rPr lang="en"/>
              <a:t> to drop a column instead.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" name="Google Shape;491;p59"/>
          <p:cNvCxnSpPr/>
          <p:nvPr/>
        </p:nvCxnSpPr>
        <p:spPr>
          <a:xfrm>
            <a:off x="4247725" y="3666425"/>
            <a:ext cx="11601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59"/>
          <p:cNvSpPr txBox="1"/>
          <p:nvPr/>
        </p:nvSpPr>
        <p:spPr>
          <a:xfrm>
            <a:off x="1134375" y="1657925"/>
            <a:ext cx="662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 = babynames.drop(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"Length"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axis=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"columns"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494" name="Google Shape;494;p59"/>
          <p:cNvPicPr preferRelativeResize="0"/>
          <p:nvPr/>
        </p:nvPicPr>
        <p:blipFill rotWithShape="1">
          <a:blip r:embed="rId3">
            <a:alphaModFix/>
          </a:blip>
          <a:srcRect b="901"/>
          <a:stretch/>
        </p:blipFill>
        <p:spPr>
          <a:xfrm>
            <a:off x="5662025" y="2073423"/>
            <a:ext cx="2556225" cy="297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 rotWithShape="1">
          <a:blip r:embed="rId4">
            <a:alphaModFix/>
          </a:blip>
          <a:srcRect t="797" b="738"/>
          <a:stretch/>
        </p:blipFill>
        <p:spPr>
          <a:xfrm>
            <a:off x="969575" y="2215287"/>
            <a:ext cx="2998600" cy="28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Important Note: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Copies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Notice that we </a:t>
            </a:r>
            <a:r>
              <a:rPr lang="en" i="1"/>
              <a:t>re-assigned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</a:t>
            </a:r>
            <a:r>
              <a:rPr lang="en"/>
              <a:t> to an updated value on the previous slide. </a:t>
            </a:r>
            <a:endParaRPr/>
          </a:p>
        </p:txBody>
      </p:sp>
      <p:sp>
        <p:nvSpPr>
          <p:cNvPr id="502" name="Google Shape;502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03" name="Google Shape;503;p60"/>
          <p:cNvSpPr txBox="1"/>
          <p:nvPr/>
        </p:nvSpPr>
        <p:spPr>
          <a:xfrm>
            <a:off x="1663150" y="983500"/>
            <a:ext cx="662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"Length"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axis=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"columns"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107050" y="1546400"/>
            <a:ext cx="885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By default,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methods create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copy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of the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, without changing the original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at all. To apply our changes, we must update our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to this new, modified copy.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2073450" y="2392513"/>
            <a:ext cx="6627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"Length"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axis=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"columns"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b="47274"/>
          <a:stretch/>
        </p:blipFill>
        <p:spPr>
          <a:xfrm>
            <a:off x="2325575" y="3113350"/>
            <a:ext cx="3869450" cy="19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0"/>
          <p:cNvSpPr txBox="1"/>
          <p:nvPr/>
        </p:nvSpPr>
        <p:spPr>
          <a:xfrm>
            <a:off x="6555450" y="3316950"/>
            <a:ext cx="26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Our change was not applied!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8" name="Google Shape;508;p60"/>
          <p:cNvCxnSpPr>
            <a:stCxn id="507" idx="2"/>
          </p:cNvCxnSpPr>
          <p:nvPr/>
        </p:nvCxnSpPr>
        <p:spPr>
          <a:xfrm rot="5400000">
            <a:off x="7088850" y="3273300"/>
            <a:ext cx="350700" cy="1238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Conditional selection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Adding, removing, and modifying columns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Useful utility functions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Custom sorts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Utility Functions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63"/>
          <p:cNvSpPr txBox="1">
            <a:spLocks noGrp="1"/>
          </p:cNvSpPr>
          <p:nvPr>
            <p:ph type="body" idx="1"/>
          </p:nvPr>
        </p:nvSpPr>
        <p:spPr>
          <a:xfrm>
            <a:off x="107044" y="393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Pandas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DataFrames</a:t>
            </a:r>
            <a:r>
              <a:rPr lang="en"/>
              <a:t> support a large number of operations, including mathematical operations, so long as the data is numerical. </a:t>
            </a:r>
            <a:r>
              <a:rPr lang="en" u="sng">
                <a:solidFill>
                  <a:schemeClr val="hlink"/>
                </a:solidFill>
                <a:hlinkClick r:id="rId3"/>
              </a:rPr>
              <a:t>Data 8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NumPy</a:t>
            </a:r>
            <a:r>
              <a:rPr lang="en" u="sng">
                <a:solidFill>
                  <a:schemeClr val="hlink"/>
                </a:solidFill>
                <a:hlinkClick r:id="rId3"/>
              </a:rPr>
              <a:t> reference.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3"/>
          <p:cNvSpPr txBox="1"/>
          <p:nvPr/>
        </p:nvSpPr>
        <p:spPr>
          <a:xfrm>
            <a:off x="107052" y="1614400"/>
            <a:ext cx="6693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yash_count = babynames[babynames[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]==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"Yash"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" name="Google Shape;535;p63"/>
          <p:cNvSpPr txBox="1"/>
          <p:nvPr/>
        </p:nvSpPr>
        <p:spPr>
          <a:xfrm>
            <a:off x="162999" y="2223750"/>
            <a:ext cx="29649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np.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mean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(yash_count)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17.142857142857142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63"/>
          <p:cNvSpPr txBox="1"/>
          <p:nvPr/>
        </p:nvSpPr>
        <p:spPr>
          <a:xfrm>
            <a:off x="191450" y="3146575"/>
            <a:ext cx="300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np.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(yash_count)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29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538" name="Google Shape;53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0250" y="1123750"/>
            <a:ext cx="1640350" cy="39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 Methods</a:t>
            </a:r>
            <a:endParaRPr/>
          </a:p>
        </p:txBody>
      </p:sp>
      <p:sp>
        <p:nvSpPr>
          <p:cNvPr id="544" name="Google Shape;544;p6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4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addition to its rich syntax for indexing and support for other libraries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/>
              <a:t>, native Python functions),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provides an enormous number of useful utility functions. Today, we’ll discuss just a few: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size/shape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describe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sample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value_counts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sort_values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library is rich in utility functions (we could spend the entire summer talking about them)! We encourage you to explore as you complete your assignments by Googling and reading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documentation,</a:t>
            </a:r>
            <a:r>
              <a:rPr lang="en"/>
              <a:t> just as data scientists do. </a:t>
            </a:r>
            <a:endParaRPr/>
          </a:p>
        </p:txBody>
      </p:sp>
      <p:sp>
        <p:nvSpPr>
          <p:cNvPr id="545" name="Google Shape;54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Standard Python Data Science Tool: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00" y="546025"/>
            <a:ext cx="3926424" cy="15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115300" y="1000925"/>
            <a:ext cx="196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The Python Data Analysis Library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76" name="Google Shape;276;p34"/>
          <p:cNvGrpSpPr/>
          <p:nvPr/>
        </p:nvGrpSpPr>
        <p:grpSpPr>
          <a:xfrm>
            <a:off x="115300" y="2201351"/>
            <a:ext cx="6107382" cy="2779202"/>
            <a:chOff x="115300" y="2201351"/>
            <a:chExt cx="6107382" cy="2779202"/>
          </a:xfrm>
        </p:grpSpPr>
        <p:pic>
          <p:nvPicPr>
            <p:cNvPr id="277" name="Google Shape;27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2133" y="2201351"/>
              <a:ext cx="2780549" cy="2779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4"/>
            <p:cNvSpPr txBox="1"/>
            <p:nvPr/>
          </p:nvSpPr>
          <p:spPr>
            <a:xfrm>
              <a:off x="115300" y="3252388"/>
              <a:ext cx="196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 Light"/>
                  <a:ea typeface="Roboto Light"/>
                  <a:cs typeface="Roboto Light"/>
                  <a:sym typeface="Roboto Light"/>
                </a:rPr>
                <a:t>The (unofficial) Data 100 logo</a:t>
              </a:r>
              <a:endParaRPr sz="1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79" name="Google Shape;279;p34"/>
          <p:cNvGrpSpPr/>
          <p:nvPr/>
        </p:nvGrpSpPr>
        <p:grpSpPr>
          <a:xfrm>
            <a:off x="6781135" y="2709350"/>
            <a:ext cx="2328890" cy="736809"/>
            <a:chOff x="5693160" y="2804600"/>
            <a:chExt cx="2328890" cy="736809"/>
          </a:xfrm>
        </p:grpSpPr>
        <p:sp>
          <p:nvSpPr>
            <p:cNvPr id="280" name="Google Shape;280;p34"/>
            <p:cNvSpPr/>
            <p:nvPr/>
          </p:nvSpPr>
          <p:spPr>
            <a:xfrm rot="3681005">
              <a:off x="5849660" y="2850262"/>
              <a:ext cx="486801" cy="64549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2CC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 txBox="1"/>
            <p:nvPr/>
          </p:nvSpPr>
          <p:spPr>
            <a:xfrm>
              <a:off x="6492950" y="2804600"/>
              <a:ext cx="152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 cartoon panda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6692260" y="785950"/>
            <a:ext cx="2328890" cy="736809"/>
            <a:chOff x="5693160" y="2804600"/>
            <a:chExt cx="2328890" cy="736809"/>
          </a:xfrm>
        </p:grpSpPr>
        <p:sp>
          <p:nvSpPr>
            <p:cNvPr id="283" name="Google Shape;283;p34"/>
            <p:cNvSpPr/>
            <p:nvPr/>
          </p:nvSpPr>
          <p:spPr>
            <a:xfrm rot="3681005">
              <a:off x="5849660" y="2850262"/>
              <a:ext cx="486801" cy="64549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2CC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 txBox="1"/>
            <p:nvPr/>
          </p:nvSpPr>
          <p:spPr>
            <a:xfrm>
              <a:off x="6492950" y="2804600"/>
              <a:ext cx="152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Light"/>
                  <a:ea typeface="Roboto Light"/>
                  <a:cs typeface="Roboto Light"/>
                  <a:sym typeface="Roboto Light"/>
                </a:rPr>
                <a:t>Stands for "panel data"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.shape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1" name="Google Shape;551;p65"/>
          <p:cNvPicPr preferRelativeResize="0"/>
          <p:nvPr/>
        </p:nvPicPr>
        <p:blipFill rotWithShape="1">
          <a:blip r:embed="rId3">
            <a:alphaModFix/>
          </a:blip>
          <a:srcRect t="109" b="99"/>
          <a:stretch/>
        </p:blipFill>
        <p:spPr>
          <a:xfrm>
            <a:off x="759050" y="1661099"/>
            <a:ext cx="2937474" cy="3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5"/>
          <p:cNvSpPr txBox="1"/>
          <p:nvPr/>
        </p:nvSpPr>
        <p:spPr>
          <a:xfrm>
            <a:off x="5207217" y="3148325"/>
            <a:ext cx="1885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500">
              <a:solidFill>
                <a:schemeClr val="accent3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2037140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65"/>
          <p:cNvSpPr txBox="1"/>
          <p:nvPr/>
        </p:nvSpPr>
        <p:spPr>
          <a:xfrm>
            <a:off x="5207217" y="1661100"/>
            <a:ext cx="1885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endParaRPr sz="1500">
              <a:solidFill>
                <a:schemeClr val="accent3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(407428, 5)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555" name="Google Shape;555;p65"/>
          <p:cNvSpPr txBox="1"/>
          <p:nvPr/>
        </p:nvSpPr>
        <p:spPr>
          <a:xfrm>
            <a:off x="101750" y="497400"/>
            <a:ext cx="841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.shape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returns the shape of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form (number of rows, number of columns.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returns the total number of entries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(number of rows times number of columns).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6" name="Google Shape;556;p65"/>
          <p:cNvSpPr txBox="1"/>
          <p:nvPr/>
        </p:nvSpPr>
        <p:spPr>
          <a:xfrm>
            <a:off x="1685238" y="1260900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.describe()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66"/>
          <p:cNvSpPr txBox="1"/>
          <p:nvPr/>
        </p:nvSpPr>
        <p:spPr>
          <a:xfrm>
            <a:off x="5299225" y="11188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3" name="Google Shape;563;p66"/>
          <p:cNvPicPr preferRelativeResize="0"/>
          <p:nvPr/>
        </p:nvPicPr>
        <p:blipFill rotWithShape="1">
          <a:blip r:embed="rId3">
            <a:alphaModFix/>
          </a:blip>
          <a:srcRect l="1092" r="472"/>
          <a:stretch/>
        </p:blipFill>
        <p:spPr>
          <a:xfrm>
            <a:off x="5227025" y="1534325"/>
            <a:ext cx="3245426" cy="28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4">
            <a:alphaModFix/>
          </a:blip>
          <a:srcRect t="109" b="109"/>
          <a:stretch/>
        </p:blipFill>
        <p:spPr>
          <a:xfrm>
            <a:off x="788338" y="1381927"/>
            <a:ext cx="2878933" cy="33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6"/>
          <p:cNvSpPr txBox="1"/>
          <p:nvPr/>
        </p:nvSpPr>
        <p:spPr>
          <a:xfrm>
            <a:off x="180875" y="638500"/>
            <a:ext cx="89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.describe()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returns a "description" of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lists summary statistics of the data.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7" name="Google Shape;567;p66"/>
          <p:cNvSpPr txBox="1"/>
          <p:nvPr/>
        </p:nvSpPr>
        <p:spPr>
          <a:xfrm>
            <a:off x="1685238" y="956100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babynames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different set of statistics will be reported if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.describe()</a:t>
            </a:r>
            <a:r>
              <a:rPr lang="en"/>
              <a:t> is called on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.describe()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575" name="Google Shape;575;p67"/>
          <p:cNvSpPr txBox="1"/>
          <p:nvPr/>
        </p:nvSpPr>
        <p:spPr>
          <a:xfrm>
            <a:off x="256250" y="1172000"/>
            <a:ext cx="39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6" name="Google Shape;576;p67"/>
          <p:cNvPicPr preferRelativeResize="0"/>
          <p:nvPr/>
        </p:nvPicPr>
        <p:blipFill rotWithShape="1">
          <a:blip r:embed="rId3">
            <a:alphaModFix/>
          </a:blip>
          <a:srcRect t="3279" b="3279"/>
          <a:stretch/>
        </p:blipFill>
        <p:spPr>
          <a:xfrm>
            <a:off x="330150" y="1880525"/>
            <a:ext cx="2520350" cy="11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.sample()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sample a random selection of rows from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, we use the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.sample()</a:t>
            </a:r>
            <a:r>
              <a:rPr lang="en"/>
              <a:t> method.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By default, </a:t>
            </a:r>
            <a:r>
              <a:rPr lang="en" b="1" i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it is without replacement</a:t>
            </a:r>
            <a:r>
              <a:rPr lang="en"/>
              <a:t>. Use </a:t>
            </a:r>
            <a:r>
              <a:rPr lang="en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replace=True</a:t>
            </a:r>
            <a:r>
              <a:rPr lang="en"/>
              <a:t> for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replacement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Naturally, can be chained with other methods and operators (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/>
              <a:t>, etc).</a:t>
            </a:r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277575" y="2337150"/>
            <a:ext cx="39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:]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4" name="Google Shape;584;p68"/>
          <p:cNvPicPr preferRelativeResize="0"/>
          <p:nvPr/>
        </p:nvPicPr>
        <p:blipFill rotWithShape="1">
          <a:blip r:embed="rId3">
            <a:alphaModFix/>
          </a:blip>
          <a:srcRect l="2812" r="2812"/>
          <a:stretch/>
        </p:blipFill>
        <p:spPr>
          <a:xfrm>
            <a:off x="340475" y="2924900"/>
            <a:ext cx="2607550" cy="2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8"/>
          <p:cNvSpPr txBox="1"/>
          <p:nvPr/>
        </p:nvSpPr>
        <p:spPr>
          <a:xfrm>
            <a:off x="4490250" y="2337150"/>
            <a:ext cx="432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]==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replace=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iloc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5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:]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6" name="Google Shape;586;p68"/>
          <p:cNvPicPr preferRelativeResize="0"/>
          <p:nvPr/>
        </p:nvPicPr>
        <p:blipFill rotWithShape="1">
          <a:blip r:embed="rId4">
            <a:alphaModFix/>
          </a:blip>
          <a:srcRect l="3479" r="3479"/>
          <a:stretch/>
        </p:blipFill>
        <p:spPr>
          <a:xfrm>
            <a:off x="4490250" y="3148189"/>
            <a:ext cx="2753999" cy="181478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88" name="Google Shape;588;p68"/>
          <p:cNvSpPr txBox="1"/>
          <p:nvPr/>
        </p:nvSpPr>
        <p:spPr>
          <a:xfrm>
            <a:off x="277575" y="1686150"/>
            <a:ext cx="39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9" name="Google Shape;589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6875" y="1571075"/>
            <a:ext cx="3533324" cy="6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.value_counts()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9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value_counts</a:t>
            </a:r>
            <a:r>
              <a:rPr lang="en"/>
              <a:t> method counts the number of occurrences of each unique value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 </a:t>
            </a:r>
            <a:r>
              <a:rPr lang="en"/>
              <a:t>(it </a:t>
            </a:r>
            <a:r>
              <a:rPr lang="en" i="1"/>
              <a:t>counts</a:t>
            </a:r>
            <a:r>
              <a:rPr lang="en"/>
              <a:t> the number of times each </a:t>
            </a:r>
            <a:r>
              <a:rPr lang="en" i="1"/>
              <a:t>value</a:t>
            </a:r>
            <a:r>
              <a:rPr lang="en"/>
              <a:t> appears).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Return value is also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/>
          </a:p>
        </p:txBody>
      </p:sp>
      <p:sp>
        <p:nvSpPr>
          <p:cNvPr id="596" name="Google Shape;596;p69"/>
          <p:cNvSpPr txBox="1"/>
          <p:nvPr/>
        </p:nvSpPr>
        <p:spPr>
          <a:xfrm>
            <a:off x="2674300" y="1579200"/>
            <a:ext cx="416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value_counts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7" name="Google Shape;597;p69"/>
          <p:cNvPicPr preferRelativeResize="0"/>
          <p:nvPr/>
        </p:nvPicPr>
        <p:blipFill rotWithShape="1">
          <a:blip r:embed="rId3">
            <a:alphaModFix/>
          </a:blip>
          <a:srcRect t="1681" b="1681"/>
          <a:stretch/>
        </p:blipFill>
        <p:spPr>
          <a:xfrm>
            <a:off x="2699050" y="2120525"/>
            <a:ext cx="3745899" cy="25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.unique()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70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r>
              <a:rPr lang="en"/>
              <a:t> method returns an array of every unique value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.</a:t>
            </a:r>
            <a:endParaRPr/>
          </a:p>
        </p:txBody>
      </p:sp>
      <p:sp>
        <p:nvSpPr>
          <p:cNvPr id="605" name="Google Shape;605;p70"/>
          <p:cNvSpPr txBox="1"/>
          <p:nvPr/>
        </p:nvSpPr>
        <p:spPr>
          <a:xfrm>
            <a:off x="292850" y="1392875"/>
            <a:ext cx="416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unique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607" name="Google Shape;607;p70"/>
          <p:cNvPicPr preferRelativeResize="0"/>
          <p:nvPr/>
        </p:nvPicPr>
        <p:blipFill rotWithShape="1">
          <a:blip r:embed="rId3">
            <a:alphaModFix/>
          </a:blip>
          <a:srcRect t="2579" b="2570"/>
          <a:stretch/>
        </p:blipFill>
        <p:spPr>
          <a:xfrm>
            <a:off x="292850" y="2180575"/>
            <a:ext cx="76390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.sort_values()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7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/>
              <a:t> methods sort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(or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).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( )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will automatically sort all values in the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Series.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(column_name)</a:t>
            </a:r>
            <a:r>
              <a:rPr lang="en"/>
              <a:t> must specify the name of the column to be used for sorting.</a:t>
            </a:r>
            <a:endParaRPr/>
          </a:p>
        </p:txBody>
      </p:sp>
      <p:sp>
        <p:nvSpPr>
          <p:cNvPr id="614" name="Google Shape;614;p71"/>
          <p:cNvSpPr txBox="1"/>
          <p:nvPr/>
        </p:nvSpPr>
        <p:spPr>
          <a:xfrm>
            <a:off x="2488350" y="2003325"/>
            <a:ext cx="416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5" name="Google Shape;61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616" name="Google Shape;616;p71"/>
          <p:cNvPicPr preferRelativeResize="0"/>
          <p:nvPr/>
        </p:nvPicPr>
        <p:blipFill rotWithShape="1">
          <a:blip r:embed="rId3">
            <a:alphaModFix/>
          </a:blip>
          <a:srcRect t="758" b="758"/>
          <a:stretch/>
        </p:blipFill>
        <p:spPr>
          <a:xfrm>
            <a:off x="2617838" y="2464350"/>
            <a:ext cx="3742126" cy="23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.sort_values()</a:t>
            </a:r>
            <a:endParaRPr/>
          </a:p>
        </p:txBody>
      </p:sp>
      <p:sp>
        <p:nvSpPr>
          <p:cNvPr id="622" name="Google Shape;622;p72"/>
          <p:cNvSpPr txBox="1"/>
          <p:nvPr/>
        </p:nvSpPr>
        <p:spPr>
          <a:xfrm>
            <a:off x="1411975" y="1969400"/>
            <a:ext cx="656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(by=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ascending=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624" name="Google Shape;624;p72"/>
          <p:cNvPicPr preferRelativeResize="0"/>
          <p:nvPr/>
        </p:nvPicPr>
        <p:blipFill rotWithShape="1">
          <a:blip r:embed="rId3">
            <a:alphaModFix/>
          </a:blip>
          <a:srcRect t="1811" b="1821"/>
          <a:stretch/>
        </p:blipFill>
        <p:spPr>
          <a:xfrm>
            <a:off x="3278837" y="2520550"/>
            <a:ext cx="2154432" cy="2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2"/>
          <p:cNvSpPr txBox="1">
            <a:spLocks noGrp="1"/>
          </p:cNvSpPr>
          <p:nvPr>
            <p:ph type="body" idx="1"/>
          </p:nvPr>
        </p:nvSpPr>
        <p:spPr>
          <a:xfrm>
            <a:off x="95750" y="393600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/>
              <a:t> methods sort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(or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</a:t>
            </a:r>
            <a:r>
              <a:rPr lang="en"/>
              <a:t>).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 ) </a:t>
            </a:r>
            <a:r>
              <a:rPr lang="en"/>
              <a:t>will automatically sort all values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DataFrame.</a:t>
            </a:r>
            <a:r>
              <a:rPr lang="en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(column_name)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must specify the name of the column to be used for sorting.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72"/>
          <p:cNvSpPr txBox="1"/>
          <p:nvPr/>
        </p:nvSpPr>
        <p:spPr>
          <a:xfrm>
            <a:off x="5776525" y="3444788"/>
            <a:ext cx="25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By default, rows are sorted in </a:t>
            </a: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ascending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order.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7" name="Google Shape;627;p72"/>
          <p:cNvCxnSpPr/>
          <p:nvPr/>
        </p:nvCxnSpPr>
        <p:spPr>
          <a:xfrm rot="-5400000" flipH="1">
            <a:off x="5957425" y="2317400"/>
            <a:ext cx="1085100" cy="108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633" name="Google Shape;633;p73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Data extraction with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loc, iloc,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</a:rPr>
              <a:t>and</a:t>
            </a:r>
            <a:r>
              <a:rPr lang="en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[]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Conditional selection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Adding, removing, and modifying columns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Useful utility functions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Custom sorts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Grouping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4" name="Google Shape;634;p7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1964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Sorts</a:t>
            </a:r>
            <a:endParaRPr/>
          </a:p>
        </p:txBody>
      </p:sp>
      <p:sp>
        <p:nvSpPr>
          <p:cNvPr id="635" name="Google Shape;635;p73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03, Data 100 Fall 2024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By Length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try to solve the sorting problem with different approaches: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will create a temporary column, then sort on it.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the Standard Python Data Science Tool: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2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r>
              <a:rPr lang="en"/>
              <a:t>, we can: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Arrange data in a tabular format.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Extract useful information filtered by specific conditions.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Operate on data to gain new insights.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Apply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NumPy</a:t>
            </a:r>
            <a:r>
              <a:rPr lang="en"/>
              <a:t> functions to our data (our friends from Data 8).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 vectorized computations to speed up our analysis (Lab 1).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r>
              <a:rPr lang="en"/>
              <a:t> is the standard tool across research and industry for working with tabular data.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311700" y="3107513"/>
            <a:ext cx="8520600" cy="13236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first two weeks of Data 100 will serve as a "bootcamp" in helping you build familiarity with operating on data with </a:t>
            </a:r>
            <a:r>
              <a:rPr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pandas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Your Data 8 knowledge will serve you well! Much of our work will be in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translating syntax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Approach 1: Create a Temporary Column and Sort Based on the New Column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7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Sorting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</a:t>
            </a:r>
            <a:r>
              <a:rPr lang="en"/>
              <a:t> as usual: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75"/>
          <p:cNvSpPr txBox="1"/>
          <p:nvPr/>
        </p:nvSpPr>
        <p:spPr>
          <a:xfrm>
            <a:off x="292575" y="863650"/>
            <a:ext cx="8568000" cy="1982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Create a Series of the length of each name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babyname_lengths = 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Add a column named "name_lengths" that includes the length of each name</a:t>
            </a:r>
            <a:endParaRPr sz="15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 babyname_lengths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 =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(by=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"name_lengths"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ascending=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 rotWithShape="1">
          <a:blip r:embed="rId3">
            <a:alphaModFix/>
          </a:blip>
          <a:srcRect l="-469" r="2688"/>
          <a:stretch/>
        </p:blipFill>
        <p:spPr>
          <a:xfrm>
            <a:off x="1312087" y="2922275"/>
            <a:ext cx="6110525" cy="2221225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Approach 2: Sorting Using the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">
                <a:solidFill>
                  <a:schemeClr val="accent3"/>
                </a:solidFill>
              </a:rPr>
              <a:t> Argument</a:t>
            </a:r>
            <a:endParaRPr/>
          </a:p>
        </p:txBody>
      </p:sp>
      <p:sp>
        <p:nvSpPr>
          <p:cNvPr id="657" name="Google Shape;657;p76"/>
          <p:cNvSpPr txBox="1"/>
          <p:nvPr/>
        </p:nvSpPr>
        <p:spPr>
          <a:xfrm>
            <a:off x="229800" y="893225"/>
            <a:ext cx="8586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babynames.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key=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x: x.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(), ascending=</a:t>
            </a:r>
            <a:r>
              <a:rPr lang="en" sz="15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		 .</a:t>
            </a:r>
            <a:r>
              <a:rPr lang="en" sz="1500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8" name="Google Shape;658;p76"/>
          <p:cNvPicPr preferRelativeResize="0"/>
          <p:nvPr/>
        </p:nvPicPr>
        <p:blipFill rotWithShape="1">
          <a:blip r:embed="rId3">
            <a:alphaModFix/>
          </a:blip>
          <a:srcRect l="1597" r="1597"/>
          <a:stretch/>
        </p:blipFill>
        <p:spPr>
          <a:xfrm>
            <a:off x="2009262" y="1851650"/>
            <a:ext cx="4502075" cy="2251126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9" name="Google Shape;65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Approach 3: Sorting Using the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>
                <a:solidFill>
                  <a:schemeClr val="accent3"/>
                </a:solidFill>
              </a:rPr>
              <a:t> Function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want to sort by the number of occurrences of "dr" and "ea"s.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Series.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/>
              <a:t> method.</a:t>
            </a:r>
            <a:endParaRPr/>
          </a:p>
        </p:txBody>
      </p:sp>
      <p:pic>
        <p:nvPicPr>
          <p:cNvPr id="666" name="Google Shape;66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3038" y="3591900"/>
            <a:ext cx="3854524" cy="1475400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77"/>
          <p:cNvSpPr txBox="1"/>
          <p:nvPr/>
        </p:nvSpPr>
        <p:spPr>
          <a:xfrm>
            <a:off x="512700" y="1308613"/>
            <a:ext cx="8007900" cy="215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dr_ea_count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(string):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string.</a:t>
            </a:r>
            <a:r>
              <a:rPr lang="en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'dr'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+ string.</a:t>
            </a:r>
            <a:r>
              <a:rPr lang="en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'ea'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Use map to apply dr_ea_count to each name in the "Name" column</a:t>
            </a:r>
            <a:endParaRPr>
              <a:solidFill>
                <a:schemeClr val="accent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"dr_ea_count"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 = babynames[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(dr_ea_count)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 = babynames.</a:t>
            </a:r>
            <a:r>
              <a:rPr lang="en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sort_values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(by=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"dr_ea_count"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ascending=</a:t>
            </a:r>
            <a:r>
              <a:rPr lang="en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babynames.</a:t>
            </a:r>
            <a:r>
              <a:rPr lang="en">
                <a:solidFill>
                  <a:schemeClr val="accent3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Pandas, Part III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259500" y="2834125"/>
            <a:ext cx="8625000" cy="1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Advanced Pandas (Grouping, Aggregation, Pivot Tables, and Merging)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311700" y="3854350"/>
            <a:ext cx="85206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Data 100/Data 200, Fall 2024 @ UC Berkeley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Narges Norouzi and Joseph E. Gonzalez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Pandas, Part III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Groupby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Pivot Tables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Joining Tables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4, Data 100 Fall 2024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Pandas, Part III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Groupby</a:t>
            </a: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Pivot Tables</a:t>
            </a: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>
                <a:solidFill>
                  <a:schemeClr val="dk2"/>
                </a:solidFill>
              </a:rPr>
              <a:t>Joining Tables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Groupby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4, Data 100 Fall 2024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Group?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goal: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Group together rows that fall under the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same category</a:t>
            </a:r>
            <a:r>
              <a:rPr lang="en"/>
              <a:t>.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example, group together all rows from the same year.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 an operation that </a:t>
            </a:r>
            <a:r>
              <a:rPr lang="en" b="1" i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aggregates</a:t>
            </a:r>
            <a:r>
              <a:rPr lang="en"/>
              <a:t> across all rows in the category.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example, sum up the total number of babies born in that year.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Grouping is a powerful tool to 1) perform large operations, all at once and 2) summarize trends in a dataset.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" y="737225"/>
            <a:ext cx="8839197" cy="425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6918300" y="3879925"/>
            <a:ext cx="14358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Review of Data 8: Grouping and Collection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107050" y="478400"/>
            <a:ext cx="870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.groupby()</a:t>
            </a:r>
            <a:r>
              <a:rPr lang="en"/>
              <a:t> operation involves some combination of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splitting the object,</a:t>
            </a:r>
            <a:r>
              <a:rPr lang="en"/>
              <a:t>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applying a function</a:t>
            </a:r>
            <a:r>
              <a:rPr lang="en"/>
              <a:t>,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combining the results</a:t>
            </a:r>
            <a:r>
              <a:rPr lang="en"/>
              <a:t>. 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Calling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.groupby()</a:t>
            </a:r>
            <a:r>
              <a:rPr lang="en"/>
              <a:t> generates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/>
              <a:t> objects → "mini" sub-DataFrames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subframe contains all rows that correspond to the same group (here, a particular year)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.groupby()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12" y="2012676"/>
            <a:ext cx="6842675" cy="2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cannot work directly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DataFrameGroupBy</a:t>
            </a:r>
            <a:r>
              <a:rPr lang="en"/>
              <a:t> objects! The diagram below is to help understand what goes on conceptually – in reality, we can't "see" the result of calling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.groupby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Instead, we transform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DataFrameGroupBy </a:t>
            </a:r>
            <a:r>
              <a:rPr lang="en"/>
              <a:t>object back into a DataFrame using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.agg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.agg</a:t>
            </a:r>
            <a:r>
              <a:rPr lang="en"/>
              <a:t> is how we apply an aggregation operation to the data.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.groupby().agg()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25" y="1930250"/>
            <a:ext cx="7773951" cy="25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272150" y="4453925"/>
            <a:ext cx="808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Where did the non-numeric columns go? We’ll talk about this in a bit.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1541160B27C340995EDE25F92A038F" ma:contentTypeVersion="4" ma:contentTypeDescription="Create a new document." ma:contentTypeScope="" ma:versionID="22ef34b9454e183015a73c1323bdf7d0">
  <xsd:schema xmlns:xsd="http://www.w3.org/2001/XMLSchema" xmlns:xs="http://www.w3.org/2001/XMLSchema" xmlns:p="http://schemas.microsoft.com/office/2006/metadata/properties" xmlns:ns2="50d227ec-7095-4cc0-800d-3ae3535957bf" targetNamespace="http://schemas.microsoft.com/office/2006/metadata/properties" ma:root="true" ma:fieldsID="2fdad6a83a63e2dc35fa9f1d828dda3d" ns2:_="">
    <xsd:import namespace="50d227ec-7095-4cc0-800d-3ae3535957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227ec-7095-4cc0-800d-3ae353595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8C74D4-3E04-4547-BCD3-C75E931B855B}"/>
</file>

<file path=customXml/itemProps2.xml><?xml version="1.0" encoding="utf-8"?>
<ds:datastoreItem xmlns:ds="http://schemas.openxmlformats.org/officeDocument/2006/customXml" ds:itemID="{0DF0C9C1-1B26-4367-A54E-6DE465EC5B65}"/>
</file>

<file path=customXml/itemProps3.xml><?xml version="1.0" encoding="utf-8"?>
<ds:datastoreItem xmlns:ds="http://schemas.openxmlformats.org/officeDocument/2006/customXml" ds:itemID="{A19161FA-FA92-471E-AA21-D7A7EBB2D3A7}"/>
</file>

<file path=docProps/app.xml><?xml version="1.0" encoding="utf-8"?>
<Properties xmlns="http://schemas.openxmlformats.org/officeDocument/2006/extended-properties" xmlns:vt="http://schemas.openxmlformats.org/officeDocument/2006/docPropsVTypes">
  <TotalTime>11212</TotalTime>
  <Words>9545</Words>
  <Application>Microsoft Office PowerPoint</Application>
  <PresentationFormat>On-screen Show (16:9)</PresentationFormat>
  <Paragraphs>1645</Paragraphs>
  <Slides>142</Slides>
  <Notes>134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7" baseType="lpstr">
      <vt:lpstr>Calibri</vt:lpstr>
      <vt:lpstr>Arial Unicode MS</vt:lpstr>
      <vt:lpstr>Inconsolata Medium</vt:lpstr>
      <vt:lpstr>Arial</vt:lpstr>
      <vt:lpstr>Roboto Light</vt:lpstr>
      <vt:lpstr>Roboto Medium</vt:lpstr>
      <vt:lpstr>Times</vt:lpstr>
      <vt:lpstr>Roboto Mono</vt:lpstr>
      <vt:lpstr>Courier New</vt:lpstr>
      <vt:lpstr>Roboto</vt:lpstr>
      <vt:lpstr>Consolas</vt:lpstr>
      <vt:lpstr>Palatino</vt:lpstr>
      <vt:lpstr>Inconsolata Light</vt:lpstr>
      <vt:lpstr>Inconsolata</vt:lpstr>
      <vt:lpstr>Simple Lecture</vt:lpstr>
      <vt:lpstr>Pandas, Part I</vt:lpstr>
      <vt:lpstr>Goals for This Lecture</vt:lpstr>
      <vt:lpstr>Agenda</vt:lpstr>
      <vt:lpstr>Tabular Data</vt:lpstr>
      <vt:lpstr>Recall the Data Science Lifecycle</vt:lpstr>
      <vt:lpstr>Plan for First Few Weeks</vt:lpstr>
      <vt:lpstr>Data Scientists Love Tabular Data</vt:lpstr>
      <vt:lpstr>Introducing the Standard Python Data Science Tool: pandas</vt:lpstr>
      <vt:lpstr>Introducing the Standard Python Data Science Tool: pandas</vt:lpstr>
      <vt:lpstr>Contents</vt:lpstr>
      <vt:lpstr>DataFrames, Series, and Indices</vt:lpstr>
      <vt:lpstr>DataFrames</vt:lpstr>
      <vt:lpstr>Series</vt:lpstr>
      <vt:lpstr>Series - Custom Index</vt:lpstr>
      <vt:lpstr>Selection in Series</vt:lpstr>
      <vt:lpstr>Selection in Series</vt:lpstr>
      <vt:lpstr>Selection in Series</vt:lpstr>
      <vt:lpstr>Selection in Series</vt:lpstr>
      <vt:lpstr>DataFrames of Series!</vt:lpstr>
      <vt:lpstr>Creating a DataFrame</vt:lpstr>
      <vt:lpstr>Creating a DataFrame</vt:lpstr>
      <vt:lpstr>Creating a DataFrame</vt:lpstr>
      <vt:lpstr>Creating a DataFrame</vt:lpstr>
      <vt:lpstr>Creating a DataFrame</vt:lpstr>
      <vt:lpstr>Creating a DataFrame</vt:lpstr>
      <vt:lpstr>Indices Are Not Necessarily Row Numbers</vt:lpstr>
      <vt:lpstr>Indices Are Not Necessarily Unique</vt:lpstr>
      <vt:lpstr>Modifying Indices</vt:lpstr>
      <vt:lpstr>Resetting the Index</vt:lpstr>
      <vt:lpstr>Column Names Are Usually Unique!</vt:lpstr>
      <vt:lpstr>Retrieving the Index, Columns, and shape</vt:lpstr>
      <vt:lpstr>The Relationship Between DataFrames, Series, and Indices</vt:lpstr>
      <vt:lpstr>The DataFrame API</vt:lpstr>
      <vt:lpstr>Data Extraction with loc, iloc, and [ ]</vt:lpstr>
      <vt:lpstr>Extracting Data</vt:lpstr>
      <vt:lpstr>.head and .tail</vt:lpstr>
      <vt:lpstr>Label-based Extraction: .loc</vt:lpstr>
      <vt:lpstr>Label-based Extraction: .loc</vt:lpstr>
      <vt:lpstr>Label-based Extraction: .loc</vt:lpstr>
      <vt:lpstr>Label-based Extraction: .loc</vt:lpstr>
      <vt:lpstr>Label-based Extraction: .loc</vt:lpstr>
      <vt:lpstr>Label-based Extraction: .loc</vt:lpstr>
      <vt:lpstr>Pandas, Part II</vt:lpstr>
      <vt:lpstr>Goals for this Lecture</vt:lpstr>
      <vt:lpstr>Agenda</vt:lpstr>
      <vt:lpstr>Data Extraction with iloc and []</vt:lpstr>
      <vt:lpstr>Integer-based Extraction: .iloc</vt:lpstr>
      <vt:lpstr>Integer-based Extraction: .iloc </vt:lpstr>
      <vt:lpstr>Integer-based Extraction: .iloc </vt:lpstr>
      <vt:lpstr>Integer-based Extraction: .iloc </vt:lpstr>
      <vt:lpstr>Integer-based Extraction: .iloc </vt:lpstr>
      <vt:lpstr>.loc vs .iloc</vt:lpstr>
      <vt:lpstr>… Just When It Was All Making Sense</vt:lpstr>
      <vt:lpstr>Context-dependent Extraction: [ ]</vt:lpstr>
      <vt:lpstr>Context-dependent Extraction: [ ]</vt:lpstr>
      <vt:lpstr>Context-dependent Extraction: [ ]</vt:lpstr>
      <vt:lpstr>Context-dependent Extraction: [ ]</vt:lpstr>
      <vt:lpstr>Why Use []?</vt:lpstr>
      <vt:lpstr>Conditional Selection</vt:lpstr>
      <vt:lpstr>Boolean Array Input for .loc and [ ]</vt:lpstr>
      <vt:lpstr>Boolean Array Input for .loc and [ ]</vt:lpstr>
      <vt:lpstr>Boolean Array Input</vt:lpstr>
      <vt:lpstr>Boolean Array Input</vt:lpstr>
      <vt:lpstr>Boolean Array Input</vt:lpstr>
      <vt:lpstr>Boolean Array Input</vt:lpstr>
      <vt:lpstr>Boolean Array Input</vt:lpstr>
      <vt:lpstr>Bitwise Operators</vt:lpstr>
      <vt:lpstr>Alternatives to Direct Boolean Array Selection</vt:lpstr>
      <vt:lpstr>Alternatives to Direct Boolean Array Selection</vt:lpstr>
      <vt:lpstr>Alternatives to Boolean Array Selection</vt:lpstr>
      <vt:lpstr>Adding, Removing, and Modifying Columns</vt:lpstr>
      <vt:lpstr>Syntax for Adding a Column</vt:lpstr>
      <vt:lpstr>Syntax for Modifying a Column</vt:lpstr>
      <vt:lpstr>Syntax for Renaming a Column</vt:lpstr>
      <vt:lpstr>Syntax for Dropping a Column (or Row)</vt:lpstr>
      <vt:lpstr>An Important Note: DataFrame Copies</vt:lpstr>
      <vt:lpstr>Useful Utility Functions</vt:lpstr>
      <vt:lpstr>NumPy</vt:lpstr>
      <vt:lpstr>Built-In pandas  Methods</vt:lpstr>
      <vt:lpstr>.shape and .size</vt:lpstr>
      <vt:lpstr>.describe()</vt:lpstr>
      <vt:lpstr>.describe()</vt:lpstr>
      <vt:lpstr>.sample()</vt:lpstr>
      <vt:lpstr>.value_counts()</vt:lpstr>
      <vt:lpstr>.unique()</vt:lpstr>
      <vt:lpstr>.sort_values()</vt:lpstr>
      <vt:lpstr>.sort_values()</vt:lpstr>
      <vt:lpstr>Custom Sorts</vt:lpstr>
      <vt:lpstr>Sorting By Length</vt:lpstr>
      <vt:lpstr>Approach 1: Create a Temporary Column and Sort Based on the New Column </vt:lpstr>
      <vt:lpstr>Approach 2: Sorting Using the key Argument</vt:lpstr>
      <vt:lpstr>Approach 3: Sorting Using the map Function </vt:lpstr>
      <vt:lpstr>Pandas, Part III</vt:lpstr>
      <vt:lpstr>Today’s Roadmap</vt:lpstr>
      <vt:lpstr>Groupby</vt:lpstr>
      <vt:lpstr>Why Group?</vt:lpstr>
      <vt:lpstr>Visual Review of Data 8: Grouping and Collection</vt:lpstr>
      <vt:lpstr>.groupby()</vt:lpstr>
      <vt:lpstr>.groupby().agg()</vt:lpstr>
      <vt:lpstr>Putting It All Together</vt:lpstr>
      <vt:lpstr>Aggregation Functions</vt:lpstr>
      <vt:lpstr>Alternatives …</vt:lpstr>
      <vt:lpstr>Plotting Birth Counts</vt:lpstr>
      <vt:lpstr>A Word of Warning!</vt:lpstr>
      <vt:lpstr>Concluding groupby.agg</vt:lpstr>
      <vt:lpstr>Groupby Review Question</vt:lpstr>
      <vt:lpstr>Answer</vt:lpstr>
      <vt:lpstr>Raw GroupBy Objects and Other Methods</vt:lpstr>
      <vt:lpstr>groupby.size() and groupby.count()</vt:lpstr>
      <vt:lpstr>groupby.size() and groupby.count()</vt:lpstr>
      <vt:lpstr>Filtering by Group</vt:lpstr>
      <vt:lpstr>groupby.filter()</vt:lpstr>
      <vt:lpstr>Filtering Elections Dataset</vt:lpstr>
      <vt:lpstr>groupby Puzzle</vt:lpstr>
      <vt:lpstr>Attempt #1</vt:lpstr>
      <vt:lpstr>Problem with Attempt #1</vt:lpstr>
      <vt:lpstr>Attempt #2: Motivation</vt:lpstr>
      <vt:lpstr>Raw GroupBy Objects and Other Methods</vt:lpstr>
      <vt:lpstr>Attempt #2: Solution</vt:lpstr>
      <vt:lpstr>Attempt #2: Solution</vt:lpstr>
      <vt:lpstr>groupby Puzzle - Alternate Approaches</vt:lpstr>
      <vt:lpstr>There's More Than One Way to Find the Best Result by Party </vt:lpstr>
      <vt:lpstr>More on DataFrameGroupby Object</vt:lpstr>
      <vt:lpstr>Grouping by Multiple Columns</vt:lpstr>
      <vt:lpstr>Case Study: Analyzing Customer Purchasing Behaviour</vt:lpstr>
      <vt:lpstr>Pivot Tables</vt:lpstr>
      <vt:lpstr>Pivot Tables</vt:lpstr>
      <vt:lpstr>groupby(["Year", "Sex"]) vs. pivot_table</vt:lpstr>
      <vt:lpstr>Pivot Table Mechanics</vt:lpstr>
      <vt:lpstr>Pivot Tables with Multiple Values</vt:lpstr>
      <vt:lpstr>Case Study: Sales Analysis for a Supermarket Chain </vt:lpstr>
      <vt:lpstr>Join Tables</vt:lpstr>
      <vt:lpstr>Joining Tables</vt:lpstr>
      <vt:lpstr>Creating Table 1: Babynames in 2022</vt:lpstr>
      <vt:lpstr>Creating Table 2: Presidents with First Names</vt:lpstr>
      <vt:lpstr>Joining Our Tables: Two Options</vt:lpstr>
      <vt:lpstr>Case Study: Merging Employee and Department Data</vt:lpstr>
      <vt:lpstr>PowerPoint Presentation</vt:lpstr>
      <vt:lpstr>Types of Merges</vt:lpstr>
      <vt:lpstr>Types of Merges</vt:lpstr>
      <vt:lpstr>Types of Merges</vt:lpstr>
      <vt:lpstr>Types of Merges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Dr. Syed Imran Jami</cp:lastModifiedBy>
  <cp:revision>6</cp:revision>
  <dcterms:modified xsi:type="dcterms:W3CDTF">2024-11-18T13:20:38Z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0x010100151541160B27C340995EDE25F92A038F</vt:lpwstr>
  </property>
</Properties>
</file>